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2" r:id="rId3"/>
    <p:sldMasterId id="2147483674" r:id="rId4"/>
    <p:sldMasterId id="2147483686" r:id="rId5"/>
  </p:sldMasterIdLst>
  <p:notesMasterIdLst>
    <p:notesMasterId r:id="rId33"/>
  </p:notesMasterIdLst>
  <p:sldIdLst>
    <p:sldId id="8854" r:id="rId6"/>
    <p:sldId id="8855" r:id="rId7"/>
    <p:sldId id="8856" r:id="rId8"/>
    <p:sldId id="8857" r:id="rId9"/>
    <p:sldId id="8858" r:id="rId10"/>
    <p:sldId id="8859" r:id="rId11"/>
    <p:sldId id="8860" r:id="rId12"/>
    <p:sldId id="8882" r:id="rId13"/>
    <p:sldId id="8862" r:id="rId14"/>
    <p:sldId id="8863" r:id="rId15"/>
    <p:sldId id="8864" r:id="rId16"/>
    <p:sldId id="8865" r:id="rId17"/>
    <p:sldId id="8866" r:id="rId18"/>
    <p:sldId id="8867" r:id="rId19"/>
    <p:sldId id="8868" r:id="rId20"/>
    <p:sldId id="8869" r:id="rId21"/>
    <p:sldId id="8870" r:id="rId22"/>
    <p:sldId id="8871" r:id="rId23"/>
    <p:sldId id="8872" r:id="rId24"/>
    <p:sldId id="8873" r:id="rId25"/>
    <p:sldId id="8874" r:id="rId26"/>
    <p:sldId id="8875" r:id="rId27"/>
    <p:sldId id="8876" r:id="rId28"/>
    <p:sldId id="8877" r:id="rId29"/>
    <p:sldId id="8878" r:id="rId30"/>
    <p:sldId id="8879" r:id="rId31"/>
    <p:sldId id="88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toine El Khoury" initials="AEK" lastIdx="1" clrIdx="6">
    <p:extLst>
      <p:ext uri="{19B8F6BF-5375-455C-9EA6-DF929625EA0E}">
        <p15:presenceInfo xmlns:p15="http://schemas.microsoft.com/office/powerpoint/2012/main" userId="Antoine El Khoury" providerId="None"/>
      </p:ext>
    </p:extLst>
  </p:cmAuthor>
  <p:cmAuthor id="1" name="Betsy Heger" initials="BH" lastIdx="2" clrIdx="0">
    <p:extLst>
      <p:ext uri="{19B8F6BF-5375-455C-9EA6-DF929625EA0E}">
        <p15:presenceInfo xmlns:p15="http://schemas.microsoft.com/office/powerpoint/2012/main" userId="Betsy Heger" providerId="None"/>
      </p:ext>
    </p:extLst>
  </p:cmAuthor>
  <p:cmAuthor id="8" name="Oriol Mathieu, Valérie [JRDNL]" initials="OMV[" lastIdx="16" clrIdx="7">
    <p:extLst>
      <p:ext uri="{19B8F6BF-5375-455C-9EA6-DF929625EA0E}">
        <p15:presenceInfo xmlns:p15="http://schemas.microsoft.com/office/powerpoint/2012/main" userId="S-1-5-21-2335664087-1377083882-2996952026-835402" providerId="AD"/>
      </p:ext>
    </p:extLst>
  </p:cmAuthor>
  <p:cmAuthor id="2" name="Sabrina Spinosa" initials="SS" lastIdx="3" clrIdx="1">
    <p:extLst>
      <p:ext uri="{19B8F6BF-5375-455C-9EA6-DF929625EA0E}">
        <p15:presenceInfo xmlns:p15="http://schemas.microsoft.com/office/powerpoint/2012/main" userId="Sabrina Spinosa" providerId="None"/>
      </p:ext>
    </p:extLst>
  </p:cmAuthor>
  <p:cmAuthor id="3" name="Stieh, Daniel [JRDNL]" initials="SD[" lastIdx="9" clrIdx="2">
    <p:extLst>
      <p:ext uri="{19B8F6BF-5375-455C-9EA6-DF929625EA0E}">
        <p15:presenceInfo xmlns:p15="http://schemas.microsoft.com/office/powerpoint/2012/main" userId="S-1-5-21-2335664087-1377083882-2996952026-1036014" providerId="AD"/>
      </p:ext>
    </p:extLst>
  </p:cmAuthor>
  <p:cmAuthor id="4" name="Steven Nijs" initials="SN" lastIdx="2" clrIdx="3">
    <p:extLst>
      <p:ext uri="{19B8F6BF-5375-455C-9EA6-DF929625EA0E}">
        <p15:presenceInfo xmlns:p15="http://schemas.microsoft.com/office/powerpoint/2012/main" userId="Steven Nijs" providerId="None"/>
      </p:ext>
    </p:extLst>
  </p:cmAuthor>
  <p:cmAuthor id="5" name="Valerie Oriol Mathieu" initials="VO" lastIdx="1" clrIdx="4">
    <p:extLst>
      <p:ext uri="{19B8F6BF-5375-455C-9EA6-DF929625EA0E}">
        <p15:presenceInfo xmlns:p15="http://schemas.microsoft.com/office/powerpoint/2012/main" userId="Valerie Oriol Mathieu" providerId="None"/>
      </p:ext>
    </p:extLst>
  </p:cmAuthor>
  <p:cmAuthor id="6" name="Maria Grazia Pau" initials="MP" lastIdx="2" clrIdx="5">
    <p:extLst>
      <p:ext uri="{19B8F6BF-5375-455C-9EA6-DF929625EA0E}">
        <p15:presenceInfo xmlns:p15="http://schemas.microsoft.com/office/powerpoint/2012/main" userId="Maria Grazia P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9-07-19T12:48:43.395" idx="1">
    <p:pos x="10" y="10"/>
    <p:text>I suggest to add "HIV Vaccine efficacy...." in the title.</p:text>
    <p:extLst>
      <p:ext uri="{C676402C-5697-4E1C-873F-D02D1690AC5C}">
        <p15:threadingInfo xmlns:p15="http://schemas.microsoft.com/office/powerpoint/2012/main" timeZoneBias="-60"/>
      </p:ext>
    </p:extLst>
  </p:cm>
  <p:cm authorId="8" dt="2019-07-19T17:46:18.115" idx="16">
    <p:pos x="10" y="146"/>
    <p:text>Done</p:text>
    <p:extLst>
      <p:ext uri="{C676402C-5697-4E1C-873F-D02D1690AC5C}">
        <p15:threadingInfo xmlns:p15="http://schemas.microsoft.com/office/powerpoint/2012/main" timeZoneBias="-120">
          <p15:parentCm authorId="7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7-17T18:09:52.611" idx="9">
    <p:pos x="7275" y="3560"/>
    <p:text>remove data on file</p:text>
    <p:extLst>
      <p:ext uri="{C676402C-5697-4E1C-873F-D02D1690AC5C}">
        <p15:threadingInfo xmlns:p15="http://schemas.microsoft.com/office/powerpoint/2012/main" timeZoneBias="-120"/>
      </p:ext>
    </p:extLst>
  </p:cm>
  <p:cm authorId="8" dt="2019-07-19T17:36:18.030" idx="10">
    <p:pos x="7275" y="3696"/>
    <p:text>Done</p:text>
    <p:extLst>
      <p:ext uri="{C676402C-5697-4E1C-873F-D02D1690AC5C}">
        <p15:threadingInfo xmlns:p15="http://schemas.microsoft.com/office/powerpoint/2012/main" timeZoneBias="-120">
          <p15:parentCm authorId="3" idx="9"/>
        </p15:threadingInfo>
      </p:ext>
    </p:extLst>
  </p:cm>
  <p:cm authorId="5" dt="2019-07-19T12:46:17.339" idx="1">
    <p:pos x="6929" y="3506"/>
    <p:text>Remove</p:text>
    <p:extLst>
      <p:ext uri="{C676402C-5697-4E1C-873F-D02D1690AC5C}">
        <p15:threadingInfo xmlns:p15="http://schemas.microsoft.com/office/powerpoint/2012/main" timeZoneBias="-60"/>
      </p:ext>
    </p:extLst>
  </p:cm>
  <p:cm authorId="8" dt="2019-07-19T17:36:21.409" idx="11">
    <p:pos x="6929" y="3642"/>
    <p:text>Done</p:text>
    <p:extLst>
      <p:ext uri="{C676402C-5697-4E1C-873F-D02D1690AC5C}">
        <p15:threadingInfo xmlns:p15="http://schemas.microsoft.com/office/powerpoint/2012/main" timeZoneBias="-120">
          <p15:parentCm authorId="5" idx="1"/>
        </p15:threadingInfo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5:50:17.42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5:30.366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6:49.45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7:41.389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7:49.30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7:50.730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7:52.30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1,'3'0,"0"0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8:12.470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2:23.720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2:27.201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2:29.030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5:50:58.006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8:13.20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8:39.001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9:46.19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39:52.445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0:16.190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0:17.53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0:20.003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62 1</inkml:trace>
  <inkml:trace contextRef="#ctx0" brushRef="#br0" timeOffset="40771.264">1 31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1:33.213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2:05.392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2:31.653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5:51:28.61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3:14.68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3:29.79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3:36.825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4:27.591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4:58.159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5:56.55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6:53.85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9:09.871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49:43.44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50:26.743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8:18.08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50:58.58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4:28.77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4:33.341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4:36.63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7 6,'-3'-3,"0"0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4:50.592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7 0,'-3'2,"0"2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4:55.12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13 7,'-6'-3,"0"0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4:57.453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5:08.20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5:10.29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5:13.470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8:19.334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1,'0'2,"0"1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5:19.65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5:20.87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05:26.409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8:21.288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18:20.087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0 0</inkml:trace>
  <inkml:trace contextRef="#ctx0" brushRef="#br0" timeOffset="246.66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2:51.812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5T16:24:49.641"/>
    </inkml:context>
    <inkml:brush xml:id="br0">
      <inkml:brushProperty name="width" value="0.20285" units="cm"/>
      <inkml:brushProperty name="height" value="0.20285" units="cm"/>
      <inkml:brushProperty name="color" value="#C00000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05A0-D204-497D-A5DB-CE859F75A52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D0B33-BB76-4499-AF00-FA0F790F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4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34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8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98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9B1E-1CB3-45FB-BB1A-FC846696E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0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9B1E-1CB3-45FB-BB1A-FC846696E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6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9B1E-1CB3-45FB-BB1A-FC846696E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31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5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5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C9B1E-1CB3-45FB-BB1A-FC846696EE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7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41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5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4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087425"/>
            <a:ext cx="5495384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19739"/>
            <a:ext cx="6972485" cy="596900"/>
          </a:xfrm>
        </p:spPr>
        <p:txBody>
          <a:bodyPr>
            <a:normAutofit/>
          </a:bodyPr>
          <a:lstStyle>
            <a:lvl1pPr>
              <a:defRPr sz="1733" b="0" i="0" baseline="0"/>
            </a:lvl1pPr>
          </a:lstStyle>
          <a:p>
            <a:pPr lvl="0"/>
            <a:r>
              <a:rPr lang="en-US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4" y="3428999"/>
            <a:ext cx="9839737" cy="1224348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44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65831"/>
            <a:ext cx="600437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703" y="1229457"/>
            <a:ext cx="10990476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>
            <a:lvl1pPr marL="0" indent="0">
              <a:buNone/>
              <a:defRPr/>
            </a:lvl1pPr>
            <a:lvl2pPr marL="457027" indent="0">
              <a:buNone/>
              <a:defRPr/>
            </a:lvl2pPr>
            <a:lvl3pPr marL="914058" indent="0">
              <a:buNone/>
              <a:defRPr/>
            </a:lvl3pPr>
            <a:lvl4pPr marL="1371088" indent="0">
              <a:buNone/>
              <a:defRPr/>
            </a:lvl4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9213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4076" y="4743914"/>
            <a:ext cx="5453096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4445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4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852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4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21549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7" y="1279525"/>
            <a:ext cx="5471583" cy="45767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400"/>
            </a:lvl3pPr>
            <a:lvl4pPr>
              <a:defRPr sz="1067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2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14537" y="1279525"/>
            <a:ext cx="5471583" cy="45767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400"/>
            </a:lvl3pPr>
            <a:lvl4pPr>
              <a:defRPr sz="1067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689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364480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214535" y="1289050"/>
            <a:ext cx="5364480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91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364480" cy="4576763"/>
          </a:xfrm>
        </p:spPr>
        <p:txBody>
          <a:bodyPr/>
          <a:lstStyle>
            <a:lvl1pPr marL="0" indent="0">
              <a:buNone/>
              <a:defRPr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214535" y="1289050"/>
            <a:ext cx="5364480" cy="4576763"/>
          </a:xfrm>
        </p:spPr>
        <p:txBody>
          <a:bodyPr/>
          <a:lstStyle>
            <a:lvl1pPr marL="0" indent="0">
              <a:buNone/>
              <a:defRPr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255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690" y="1279525"/>
            <a:ext cx="10990479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3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5473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151637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2" y="1244600"/>
            <a:ext cx="10972799" cy="451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222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151637"/>
            <a:ext cx="10972800" cy="991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378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087425"/>
            <a:ext cx="5545667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10" y="5519739"/>
            <a:ext cx="7036284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13" y="3402345"/>
            <a:ext cx="9890607" cy="1251003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982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4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027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4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77516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7" y="1279525"/>
            <a:ext cx="5471583" cy="45767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400"/>
            </a:lvl3pPr>
            <a:lvl4pPr>
              <a:defRPr sz="1067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2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14537" y="1279525"/>
            <a:ext cx="5471583" cy="45767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400"/>
            </a:lvl3pPr>
            <a:lvl4pPr>
              <a:defRPr sz="1067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689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36448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214535" y="1289050"/>
            <a:ext cx="536448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44071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364480" cy="4576763"/>
          </a:xfrm>
        </p:spPr>
        <p:txBody>
          <a:bodyPr/>
          <a:lstStyle>
            <a:lvl1pPr marL="0" indent="0">
              <a:buNone/>
              <a:defRPr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214535" y="1289050"/>
            <a:ext cx="5364480" cy="4576763"/>
          </a:xfrm>
        </p:spPr>
        <p:txBody>
          <a:bodyPr/>
          <a:lstStyle>
            <a:lvl1pPr marL="0" indent="0">
              <a:buNone/>
              <a:defRPr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494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690" y="1279525"/>
            <a:ext cx="10990479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7451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151637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406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151637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2" y="1244600"/>
            <a:ext cx="10972799" cy="451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247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6" y="1279525"/>
            <a:ext cx="5471583" cy="45767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400"/>
            </a:lvl3pPr>
            <a:lvl4pPr>
              <a:defRPr sz="1067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1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14535" y="1279525"/>
            <a:ext cx="5471583" cy="45767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400"/>
            </a:lvl3pPr>
            <a:lvl4pPr>
              <a:defRPr sz="1067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689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36448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214535" y="1289050"/>
            <a:ext cx="536448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167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364480" cy="4576763"/>
          </a:xfrm>
        </p:spPr>
        <p:txBody>
          <a:bodyPr/>
          <a:lstStyle>
            <a:lvl1pPr marL="0" indent="0">
              <a:buNone/>
              <a:defRPr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214535" y="1289050"/>
            <a:ext cx="5364480" cy="4576763"/>
          </a:xfrm>
        </p:spPr>
        <p:txBody>
          <a:bodyPr/>
          <a:lstStyle>
            <a:lvl1pPr marL="0" indent="0">
              <a:buNone/>
              <a:defRPr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88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9689" y="1279525"/>
            <a:ext cx="10990479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xnllefs01.jnj.com\home$\nwheele3\My Pictures\JIL images\FreemanNotCrackedUp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12192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invGray">
          <a:xfrm>
            <a:off x="0" y="3352800"/>
            <a:ext cx="12192000" cy="1447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1"/>
            <a:ext cx="10972800" cy="115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609602" y="5087557"/>
            <a:ext cx="7238271" cy="96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8695" y="5664336"/>
            <a:ext cx="3289300" cy="9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6079" y="4939568"/>
            <a:ext cx="517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 Freeman, </a:t>
            </a: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What I​t's Cracked Up to Be</a:t>
            </a:r>
          </a:p>
          <a:p>
            <a:pPr algn="r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AIDS in 1990, Martin lives in San Francisco w​here he continues to create new pieces.</a:t>
            </a:r>
          </a:p>
        </p:txBody>
      </p:sp>
    </p:spTree>
    <p:extLst>
      <p:ext uri="{BB962C8B-B14F-4D97-AF65-F5344CB8AC3E}">
        <p14:creationId xmlns:p14="http://schemas.microsoft.com/office/powerpoint/2010/main" val="12687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609555" rtl="0" eaLnBrk="1" latinLnBrk="0" hangingPunct="1">
        <a:spcBef>
          <a:spcPct val="0"/>
        </a:spcBef>
        <a:buNone/>
        <a:defRPr sz="4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6095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2133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609555" indent="0" algn="l" defTabSz="609555" rtl="0" eaLnBrk="1" latinLnBrk="0" hangingPunct="1">
        <a:spcBef>
          <a:spcPct val="20000"/>
        </a:spcBef>
        <a:buFont typeface="Arial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indent="0" algn="l" defTabSz="609555" rtl="0" eaLnBrk="1" latinLnBrk="0" hangingPunct="1">
        <a:spcBef>
          <a:spcPct val="20000"/>
        </a:spcBef>
        <a:buFont typeface="Arial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indent="0" algn="l" defTabSz="609555" rtl="0" eaLnBrk="1" latinLnBrk="0" hangingPunct="1">
        <a:spcBef>
          <a:spcPct val="20000"/>
        </a:spcBef>
        <a:buFont typeface="Arial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indent="0" algn="l" defTabSz="609555" rtl="0" eaLnBrk="1" latinLnBrk="0" hangingPunct="1">
        <a:spcBef>
          <a:spcPct val="20000"/>
        </a:spcBef>
        <a:buFont typeface="Arial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472">
          <p15:clr>
            <a:srgbClr val="F26B43"/>
          </p15:clr>
        </p15:guide>
        <p15:guide id="4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0384"/>
            <a:ext cx="12192000" cy="767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3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9AF04-70D4-2044-889D-F2061CBFD13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333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Wingdings" charset="2"/>
        <a:buChar char="§"/>
        <a:defRPr sz="2667" kern="1200">
          <a:solidFill>
            <a:schemeClr val="tx1"/>
          </a:solidFill>
          <a:latin typeface="Verdana"/>
          <a:ea typeface="+mn-ea"/>
          <a:cs typeface="Verdana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Verdana"/>
          <a:ea typeface="+mn-ea"/>
          <a:cs typeface="Verdana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Verdana"/>
          <a:ea typeface="+mn-ea"/>
          <a:cs typeface="Verdana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Verdana"/>
          <a:ea typeface="+mn-ea"/>
          <a:cs typeface="Verdana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6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553" y="3205217"/>
            <a:ext cx="8934411" cy="1039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076" y="4743914"/>
            <a:ext cx="5453096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932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bg2"/>
          </a:solidFill>
          <a:latin typeface="Verdana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133" b="1" kern="1200">
          <a:solidFill>
            <a:schemeClr val="bg2"/>
          </a:solidFill>
          <a:latin typeface="Verdana"/>
          <a:ea typeface="+mn-ea"/>
          <a:cs typeface="+mn-cs"/>
        </a:defRPr>
      </a:lvl1pPr>
      <a:lvl2pPr marL="609585" indent="0" algn="l" defTabSz="609585" rtl="0" eaLnBrk="1" latinLnBrk="0" hangingPunct="1">
        <a:spcBef>
          <a:spcPct val="20000"/>
        </a:spcBef>
        <a:buFont typeface="Arial"/>
        <a:buNone/>
        <a:defRPr sz="2133" b="1" kern="1200">
          <a:solidFill>
            <a:schemeClr val="bg2"/>
          </a:solidFill>
          <a:latin typeface="Verdana"/>
          <a:ea typeface="+mn-ea"/>
          <a:cs typeface="+mn-cs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2133" b="1" kern="1200">
          <a:solidFill>
            <a:schemeClr val="bg2"/>
          </a:solidFill>
          <a:latin typeface="Verdana"/>
          <a:ea typeface="+mn-ea"/>
          <a:cs typeface="+mn-cs"/>
        </a:defRPr>
      </a:lvl3pPr>
      <a:lvl4pPr marL="1828754" indent="0" algn="l" defTabSz="609585" rtl="0" eaLnBrk="1" latinLnBrk="0" hangingPunct="1">
        <a:spcBef>
          <a:spcPct val="20000"/>
        </a:spcBef>
        <a:buFont typeface="Arial"/>
        <a:buNone/>
        <a:defRPr sz="2133" b="1" kern="1200">
          <a:solidFill>
            <a:schemeClr val="bg2"/>
          </a:solidFill>
          <a:latin typeface="Verdana"/>
          <a:ea typeface="+mn-ea"/>
          <a:cs typeface="+mn-cs"/>
        </a:defRPr>
      </a:lvl4pPr>
      <a:lvl5pPr marL="2438339" indent="0" algn="l" defTabSz="609585" rtl="0" eaLnBrk="1" latinLnBrk="0" hangingPunct="1">
        <a:spcBef>
          <a:spcPct val="20000"/>
        </a:spcBef>
        <a:buFont typeface="Arial"/>
        <a:buNone/>
        <a:defRPr sz="2133" b="1" kern="1200">
          <a:solidFill>
            <a:schemeClr val="bg2"/>
          </a:solidFill>
          <a:latin typeface="Verdana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0384"/>
            <a:ext cx="12192000" cy="767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91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9AF04-70D4-2044-889D-F2061CBFD1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70" y="6090967"/>
            <a:ext cx="2318468" cy="7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3333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Wingdings" charset="2"/>
        <a:buChar char="§"/>
        <a:defRPr sz="2667" kern="1200">
          <a:solidFill>
            <a:schemeClr val="tx1"/>
          </a:solidFill>
          <a:latin typeface="Verdana"/>
          <a:ea typeface="+mn-ea"/>
          <a:cs typeface="Verdana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Verdana"/>
          <a:ea typeface="+mn-ea"/>
          <a:cs typeface="Verdana"/>
        </a:defRPr>
      </a:lvl2pPr>
      <a:lvl3pPr marL="1523925" indent="-304784" algn="l" defTabSz="60957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Verdana"/>
          <a:ea typeface="+mn-ea"/>
          <a:cs typeface="Verdana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Verdana"/>
          <a:ea typeface="+mn-ea"/>
          <a:cs typeface="Verdana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0384"/>
            <a:ext cx="12192000" cy="767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91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531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9AF04-70D4-2044-889D-F2061CBFD13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70" y="6090967"/>
            <a:ext cx="2318468" cy="7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sldNum="0" hdr="0" ftr="0" dt="0"/>
  <p:txStyles>
    <p:titleStyle>
      <a:lvl1pPr algn="l" defTabSz="609570" rtl="0" eaLnBrk="1" latinLnBrk="0" hangingPunct="1">
        <a:spcBef>
          <a:spcPct val="0"/>
        </a:spcBef>
        <a:buNone/>
        <a:defRPr sz="3333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Wingdings" charset="2"/>
        <a:buChar char="§"/>
        <a:defRPr sz="2667" kern="1200">
          <a:solidFill>
            <a:schemeClr val="tx1"/>
          </a:solidFill>
          <a:latin typeface="Verdana"/>
          <a:ea typeface="+mn-ea"/>
          <a:cs typeface="Verdana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Verdana"/>
          <a:ea typeface="+mn-ea"/>
          <a:cs typeface="Verdana"/>
        </a:defRPr>
      </a:lvl2pPr>
      <a:lvl3pPr marL="1523925" indent="-304784" algn="l" defTabSz="60957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Verdana"/>
          <a:ea typeface="+mn-ea"/>
          <a:cs typeface="Verdana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Verdana"/>
          <a:ea typeface="+mn-ea"/>
          <a:cs typeface="Verdana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26" Type="http://schemas.openxmlformats.org/officeDocument/2006/relationships/customXml" Target="../ink/ink17.xml"/><Relationship Id="rId39" Type="http://schemas.openxmlformats.org/officeDocument/2006/relationships/customXml" Target="../ink/ink27.xml"/><Relationship Id="rId21" Type="http://schemas.openxmlformats.org/officeDocument/2006/relationships/customXml" Target="../ink/ink13.xml"/><Relationship Id="rId34" Type="http://schemas.openxmlformats.org/officeDocument/2006/relationships/customXml" Target="../ink/ink23.xml"/><Relationship Id="rId42" Type="http://schemas.openxmlformats.org/officeDocument/2006/relationships/customXml" Target="../ink/ink30.xml"/><Relationship Id="rId47" Type="http://schemas.openxmlformats.org/officeDocument/2006/relationships/customXml" Target="../ink/ink35.xml"/><Relationship Id="rId50" Type="http://schemas.openxmlformats.org/officeDocument/2006/relationships/customXml" Target="../ink/ink38.xml"/><Relationship Id="rId55" Type="http://schemas.openxmlformats.org/officeDocument/2006/relationships/customXml" Target="../ink/ink42.xml"/><Relationship Id="rId63" Type="http://schemas.openxmlformats.org/officeDocument/2006/relationships/image" Target="../media/image44.png"/><Relationship Id="rId68" Type="http://schemas.openxmlformats.org/officeDocument/2006/relationships/customXml" Target="../ink/ink50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6" Type="http://schemas.openxmlformats.org/officeDocument/2006/relationships/customXml" Target="../ink/ink9.xml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1" Type="http://schemas.openxmlformats.org/officeDocument/2006/relationships/image" Target="../media/image330.png"/><Relationship Id="rId24" Type="http://schemas.openxmlformats.org/officeDocument/2006/relationships/image" Target="../media/image36.png"/><Relationship Id="rId32" Type="http://schemas.openxmlformats.org/officeDocument/2006/relationships/customXml" Target="../ink/ink21.xml"/><Relationship Id="rId37" Type="http://schemas.openxmlformats.org/officeDocument/2006/relationships/customXml" Target="../ink/ink26.xml"/><Relationship Id="rId40" Type="http://schemas.openxmlformats.org/officeDocument/2006/relationships/customXml" Target="../ink/ink28.xml"/><Relationship Id="rId45" Type="http://schemas.openxmlformats.org/officeDocument/2006/relationships/customXml" Target="../ink/ink33.xml"/><Relationship Id="rId53" Type="http://schemas.openxmlformats.org/officeDocument/2006/relationships/image" Target="../media/image14.png"/><Relationship Id="rId58" Type="http://schemas.openxmlformats.org/officeDocument/2006/relationships/customXml" Target="../ink/ink44.xml"/><Relationship Id="rId66" Type="http://schemas.openxmlformats.org/officeDocument/2006/relationships/customXml" Target="../ink/ink48.xml"/><Relationship Id="rId5" Type="http://schemas.openxmlformats.org/officeDocument/2006/relationships/image" Target="../media/image310.png"/><Relationship Id="rId15" Type="http://schemas.openxmlformats.org/officeDocument/2006/relationships/customXml" Target="../ink/ink8.xml"/><Relationship Id="rId23" Type="http://schemas.openxmlformats.org/officeDocument/2006/relationships/customXml" Target="../ink/ink15.xml"/><Relationship Id="rId28" Type="http://schemas.openxmlformats.org/officeDocument/2006/relationships/customXml" Target="../ink/ink18.xml"/><Relationship Id="rId36" Type="http://schemas.openxmlformats.org/officeDocument/2006/relationships/customXml" Target="../ink/ink25.xml"/><Relationship Id="rId49" Type="http://schemas.openxmlformats.org/officeDocument/2006/relationships/customXml" Target="../ink/ink37.xml"/><Relationship Id="rId57" Type="http://schemas.openxmlformats.org/officeDocument/2006/relationships/image" Target="../media/image41.png"/><Relationship Id="rId61" Type="http://schemas.openxmlformats.org/officeDocument/2006/relationships/image" Target="../media/image43.png"/><Relationship Id="rId10" Type="http://schemas.openxmlformats.org/officeDocument/2006/relationships/customXml" Target="../ink/ink5.xml"/><Relationship Id="rId19" Type="http://schemas.openxmlformats.org/officeDocument/2006/relationships/customXml" Target="../ink/ink11.xml"/><Relationship Id="rId31" Type="http://schemas.openxmlformats.org/officeDocument/2006/relationships/image" Target="../media/image38.png"/><Relationship Id="rId44" Type="http://schemas.openxmlformats.org/officeDocument/2006/relationships/customXml" Target="../ink/ink32.xml"/><Relationship Id="rId52" Type="http://schemas.openxmlformats.org/officeDocument/2006/relationships/customXml" Target="../ink/ink40.xml"/><Relationship Id="rId60" Type="http://schemas.openxmlformats.org/officeDocument/2006/relationships/customXml" Target="../ink/ink45.xml"/><Relationship Id="rId65" Type="http://schemas.openxmlformats.org/officeDocument/2006/relationships/image" Target="../media/image45.png"/><Relationship Id="rId4" Type="http://schemas.openxmlformats.org/officeDocument/2006/relationships/customXml" Target="../ink/ink1.xml"/><Relationship Id="rId9" Type="http://schemas.openxmlformats.org/officeDocument/2006/relationships/image" Target="../media/image320.png"/><Relationship Id="rId14" Type="http://schemas.openxmlformats.org/officeDocument/2006/relationships/image" Target="../media/image340.png"/><Relationship Id="rId22" Type="http://schemas.openxmlformats.org/officeDocument/2006/relationships/customXml" Target="../ink/ink14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customXml" Target="../ink/ink24.xml"/><Relationship Id="rId43" Type="http://schemas.openxmlformats.org/officeDocument/2006/relationships/customXml" Target="../ink/ink31.xml"/><Relationship Id="rId48" Type="http://schemas.openxmlformats.org/officeDocument/2006/relationships/customXml" Target="../ink/ink36.xml"/><Relationship Id="rId56" Type="http://schemas.openxmlformats.org/officeDocument/2006/relationships/customXml" Target="../ink/ink43.xml"/><Relationship Id="rId64" Type="http://schemas.openxmlformats.org/officeDocument/2006/relationships/customXml" Target="../ink/ink47.xml"/><Relationship Id="rId69" Type="http://schemas.openxmlformats.org/officeDocument/2006/relationships/customXml" Target="../ink/ink51.xml"/><Relationship Id="rId8" Type="http://schemas.openxmlformats.org/officeDocument/2006/relationships/customXml" Target="../ink/ink4.xml"/><Relationship Id="rId51" Type="http://schemas.openxmlformats.org/officeDocument/2006/relationships/customXml" Target="../ink/ink39.xml"/><Relationship Id="rId3" Type="http://schemas.openxmlformats.org/officeDocument/2006/relationships/image" Target="../media/image13.png"/><Relationship Id="rId12" Type="http://schemas.openxmlformats.org/officeDocument/2006/relationships/customXml" Target="../ink/ink6.xml"/><Relationship Id="rId17" Type="http://schemas.openxmlformats.org/officeDocument/2006/relationships/image" Target="../media/image35.png"/><Relationship Id="rId25" Type="http://schemas.openxmlformats.org/officeDocument/2006/relationships/customXml" Target="../ink/ink16.xml"/><Relationship Id="rId33" Type="http://schemas.openxmlformats.org/officeDocument/2006/relationships/customXml" Target="../ink/ink22.xml"/><Relationship Id="rId38" Type="http://schemas.openxmlformats.org/officeDocument/2006/relationships/image" Target="../media/image39.png"/><Relationship Id="rId46" Type="http://schemas.openxmlformats.org/officeDocument/2006/relationships/customXml" Target="../ink/ink34.xml"/><Relationship Id="rId59" Type="http://schemas.openxmlformats.org/officeDocument/2006/relationships/image" Target="../media/image42.png"/><Relationship Id="rId67" Type="http://schemas.openxmlformats.org/officeDocument/2006/relationships/customXml" Target="../ink/ink49.xml"/><Relationship Id="rId20" Type="http://schemas.openxmlformats.org/officeDocument/2006/relationships/customXml" Target="../ink/ink12.xml"/><Relationship Id="rId41" Type="http://schemas.openxmlformats.org/officeDocument/2006/relationships/customXml" Target="../ink/ink29.xml"/><Relationship Id="rId54" Type="http://schemas.openxmlformats.org/officeDocument/2006/relationships/customXml" Target="../ink/ink41.xml"/><Relationship Id="rId62" Type="http://schemas.openxmlformats.org/officeDocument/2006/relationships/customXml" Target="../ink/ink46.xml"/><Relationship Id="rId70" Type="http://schemas.openxmlformats.org/officeDocument/2006/relationships/customXml" Target="../ink/ink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0071FD4-0254-4423-BE02-FEC1F63C5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121920" tIns="60960" rIns="121920" bIns="60960" rtlCol="0" anchor="t">
            <a:noAutofit/>
          </a:bodyPr>
          <a:lstStyle/>
          <a:p>
            <a:r>
              <a:rPr lang="en-US" sz="1867" dirty="0"/>
              <a:t>Sabrina Spinosa Guzman</a:t>
            </a:r>
            <a:br>
              <a:rPr lang="en-US" sz="1867" dirty="0"/>
            </a:br>
            <a:r>
              <a:rPr lang="en-US" sz="1867" b="0" dirty="0"/>
              <a:t>Janssen Protocol Chair</a:t>
            </a:r>
          </a:p>
          <a:p>
            <a:r>
              <a:rPr lang="en-US" sz="1867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4B3F4-DC89-8448-9FF4-C8DA63BF8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912243"/>
            <a:ext cx="6972485" cy="5969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HVTN satellite</a:t>
            </a:r>
          </a:p>
          <a:p>
            <a:r>
              <a:rPr lang="en-US" sz="1600" dirty="0"/>
              <a:t>21</a:t>
            </a:r>
            <a:r>
              <a:rPr lang="en-US" sz="1600" baseline="30000" dirty="0"/>
              <a:t>st</a:t>
            </a:r>
            <a:r>
              <a:rPr lang="en-US" sz="1600" dirty="0"/>
              <a:t> July 2019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HIV Vaccine efficacy studies </a:t>
            </a:r>
            <a:br>
              <a:rPr lang="en-US" sz="3200" dirty="0"/>
            </a:br>
            <a:r>
              <a:rPr lang="en-US" sz="3200" dirty="0"/>
              <a:t>and the MOSAICO clinical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14189-C216-429F-909E-2B3882611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08" b="-1"/>
          <a:stretch/>
        </p:blipFill>
        <p:spPr>
          <a:xfrm>
            <a:off x="7087395" y="5679038"/>
            <a:ext cx="5104604" cy="12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55C801B9-523A-8141-AF19-F1A1D4C49ECC}"/>
              </a:ext>
            </a:extLst>
          </p:cNvPr>
          <p:cNvSpPr/>
          <p:nvPr/>
        </p:nvSpPr>
        <p:spPr>
          <a:xfrm>
            <a:off x="5038823" y="3327572"/>
            <a:ext cx="5082987" cy="52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Ph2b IMBOKODO N=2,600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B6AE07A-176E-2741-BC77-683B542437C3}"/>
              </a:ext>
            </a:extLst>
          </p:cNvPr>
          <p:cNvCxnSpPr>
            <a:cxnSpLocks/>
          </p:cNvCxnSpPr>
          <p:nvPr/>
        </p:nvCxnSpPr>
        <p:spPr>
          <a:xfrm>
            <a:off x="963909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8537FD-58C1-414F-92D0-2A0A0DFB1244}"/>
              </a:ext>
            </a:extLst>
          </p:cNvPr>
          <p:cNvCxnSpPr>
            <a:cxnSpLocks/>
          </p:cNvCxnSpPr>
          <p:nvPr/>
        </p:nvCxnSpPr>
        <p:spPr>
          <a:xfrm>
            <a:off x="2101936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300E32-EB5E-E746-B7F5-75FF9120042F}"/>
              </a:ext>
            </a:extLst>
          </p:cNvPr>
          <p:cNvCxnSpPr>
            <a:cxnSpLocks/>
          </p:cNvCxnSpPr>
          <p:nvPr/>
        </p:nvCxnSpPr>
        <p:spPr>
          <a:xfrm>
            <a:off x="3239963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99C705A-EC91-1944-86AF-556F0BB42C53}"/>
              </a:ext>
            </a:extLst>
          </p:cNvPr>
          <p:cNvCxnSpPr>
            <a:cxnSpLocks/>
          </p:cNvCxnSpPr>
          <p:nvPr/>
        </p:nvCxnSpPr>
        <p:spPr>
          <a:xfrm>
            <a:off x="4377989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07BCD5-ADCD-2345-BCFA-B12FE6018DE2}"/>
              </a:ext>
            </a:extLst>
          </p:cNvPr>
          <p:cNvCxnSpPr>
            <a:cxnSpLocks/>
          </p:cNvCxnSpPr>
          <p:nvPr/>
        </p:nvCxnSpPr>
        <p:spPr>
          <a:xfrm>
            <a:off x="5516016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FBC179-A431-EE4C-9208-8C23BCE26E25}"/>
              </a:ext>
            </a:extLst>
          </p:cNvPr>
          <p:cNvCxnSpPr>
            <a:cxnSpLocks/>
          </p:cNvCxnSpPr>
          <p:nvPr/>
        </p:nvCxnSpPr>
        <p:spPr>
          <a:xfrm>
            <a:off x="6654043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CBBAE7C-FB8E-284A-A3DF-38B0EFE66A72}"/>
              </a:ext>
            </a:extLst>
          </p:cNvPr>
          <p:cNvCxnSpPr>
            <a:cxnSpLocks/>
          </p:cNvCxnSpPr>
          <p:nvPr/>
        </p:nvCxnSpPr>
        <p:spPr>
          <a:xfrm>
            <a:off x="7792069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E63855F-BCC3-6E48-B6CA-4AA57157DB00}"/>
              </a:ext>
            </a:extLst>
          </p:cNvPr>
          <p:cNvCxnSpPr>
            <a:cxnSpLocks/>
          </p:cNvCxnSpPr>
          <p:nvPr/>
        </p:nvCxnSpPr>
        <p:spPr>
          <a:xfrm>
            <a:off x="8930096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194561C-2C3F-F641-BD1C-9D2503970306}"/>
              </a:ext>
            </a:extLst>
          </p:cNvPr>
          <p:cNvCxnSpPr>
            <a:cxnSpLocks/>
          </p:cNvCxnSpPr>
          <p:nvPr/>
        </p:nvCxnSpPr>
        <p:spPr>
          <a:xfrm>
            <a:off x="10068123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F7B448-1914-D14C-8C23-D46B50D707F7}"/>
              </a:ext>
            </a:extLst>
          </p:cNvPr>
          <p:cNvCxnSpPr>
            <a:cxnSpLocks/>
          </p:cNvCxnSpPr>
          <p:nvPr/>
        </p:nvCxnSpPr>
        <p:spPr>
          <a:xfrm>
            <a:off x="11206151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0B15848-6855-40DC-A8B5-6E31EA4C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altLang="en-US" sz="3200" kern="0" dirty="0" err="1">
                <a:solidFill>
                  <a:srgbClr val="09357A"/>
                </a:solidFill>
              </a:rPr>
              <a:t>Clinical</a:t>
            </a:r>
            <a:r>
              <a:rPr lang="nl-NL" altLang="en-US" sz="3200" kern="0" dirty="0">
                <a:solidFill>
                  <a:srgbClr val="09357A"/>
                </a:solidFill>
              </a:rPr>
              <a:t> development plan</a:t>
            </a:r>
            <a:endParaRPr lang="en-US" sz="2667" dirty="0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E2DFC1CE-2B71-4064-987D-C0089BE559D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4196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2014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5871A0DF-9C02-4721-B078-EFC900C813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10495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2015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31149347-FB74-403F-B20E-3D2436421AB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76792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2016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C17DA649-A86E-498F-AAD7-E5419E1198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6284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2017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36763BEB-0D26-4C58-AFBD-158F3F78AE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12583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2018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23E11096-EFDF-49D3-8F45-B5D140D44CC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78880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2019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B8A5E72C-EDC7-4D02-87C6-C2FCB25530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745179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2020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935B846A-5E90-4E07-96FF-474D29877B6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14672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2021</a:t>
            </a:r>
          </a:p>
        </p:txBody>
      </p:sp>
      <p:sp>
        <p:nvSpPr>
          <p:cNvPr id="16" name="OTLSHAPE_TB_00000000000000000000000000000000_TimescaleInterval9">
            <a:extLst>
              <a:ext uri="{FF2B5EF4-FFF2-40B4-BE49-F238E27FC236}">
                <a16:creationId xmlns:a16="http://schemas.microsoft.com/office/drawing/2014/main" id="{DFB8EF94-E18D-4F2B-A1B6-542D7845201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80968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F1E364-2FE6-EF44-ABBE-5AD7665FBF8C}"/>
              </a:ext>
            </a:extLst>
          </p:cNvPr>
          <p:cNvSpPr txBox="1"/>
          <p:nvPr/>
        </p:nvSpPr>
        <p:spPr>
          <a:xfrm>
            <a:off x="619061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6E491A-9817-BD4A-9FCD-2ED62F29AF18}"/>
              </a:ext>
            </a:extLst>
          </p:cNvPr>
          <p:cNvSpPr txBox="1"/>
          <p:nvPr/>
        </p:nvSpPr>
        <p:spPr>
          <a:xfrm>
            <a:off x="1830480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9A651F-F6A6-0543-9EA6-B5F64C42F99F}"/>
              </a:ext>
            </a:extLst>
          </p:cNvPr>
          <p:cNvSpPr txBox="1"/>
          <p:nvPr/>
        </p:nvSpPr>
        <p:spPr>
          <a:xfrm>
            <a:off x="2968375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CC4B2E-F976-554B-B412-81E1ED09D87E}"/>
              </a:ext>
            </a:extLst>
          </p:cNvPr>
          <p:cNvSpPr txBox="1"/>
          <p:nvPr/>
        </p:nvSpPr>
        <p:spPr>
          <a:xfrm>
            <a:off x="4106269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42C489-F5EC-DF4F-BBD7-CC991607009F}"/>
              </a:ext>
            </a:extLst>
          </p:cNvPr>
          <p:cNvSpPr txBox="1"/>
          <p:nvPr/>
        </p:nvSpPr>
        <p:spPr>
          <a:xfrm>
            <a:off x="5244164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91DFA3-C9D3-4849-9B2E-5ABCB223165D}"/>
              </a:ext>
            </a:extLst>
          </p:cNvPr>
          <p:cNvSpPr txBox="1"/>
          <p:nvPr/>
        </p:nvSpPr>
        <p:spPr>
          <a:xfrm>
            <a:off x="7519953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EE6B91-BC6B-BA46-AC2D-F500792675F6}"/>
              </a:ext>
            </a:extLst>
          </p:cNvPr>
          <p:cNvSpPr txBox="1"/>
          <p:nvPr/>
        </p:nvSpPr>
        <p:spPr>
          <a:xfrm>
            <a:off x="9795743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C24C5E-5A8D-104B-B27F-53B7818CDCD0}"/>
              </a:ext>
            </a:extLst>
          </p:cNvPr>
          <p:cNvSpPr txBox="1"/>
          <p:nvPr/>
        </p:nvSpPr>
        <p:spPr>
          <a:xfrm>
            <a:off x="6382059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BE2737-DA63-1A47-A592-5F8A9DE2AA5F}"/>
              </a:ext>
            </a:extLst>
          </p:cNvPr>
          <p:cNvSpPr txBox="1"/>
          <p:nvPr/>
        </p:nvSpPr>
        <p:spPr>
          <a:xfrm>
            <a:off x="8657848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B00370-B3B6-374B-8B9D-79B2EC95EA4A}"/>
              </a:ext>
            </a:extLst>
          </p:cNvPr>
          <p:cNvSpPr/>
          <p:nvPr/>
        </p:nvSpPr>
        <p:spPr>
          <a:xfrm>
            <a:off x="752423" y="1317148"/>
            <a:ext cx="1915888" cy="52800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Verdana"/>
                <a:cs typeface="Calibri" panose="020F0502020204030204" pitchFamily="34" charset="0"/>
              </a:rPr>
              <a:t>NHP #13-19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BE251AA-AC0E-4F4D-AAD1-E103D64A6062}"/>
              </a:ext>
            </a:extLst>
          </p:cNvPr>
          <p:cNvSpPr/>
          <p:nvPr/>
        </p:nvSpPr>
        <p:spPr>
          <a:xfrm>
            <a:off x="3888813" y="2657431"/>
            <a:ext cx="2496000" cy="52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Ph2a TRAVERSE N=198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B0043-5026-E940-B9DF-14BBD2E0195A}"/>
              </a:ext>
            </a:extLst>
          </p:cNvPr>
          <p:cNvSpPr/>
          <p:nvPr/>
        </p:nvSpPr>
        <p:spPr>
          <a:xfrm>
            <a:off x="4153227" y="3997713"/>
            <a:ext cx="2425652" cy="52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Ph2a ASCENT  N=150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973471-F0BB-C346-82E1-EEBC62ADE0E5}"/>
              </a:ext>
            </a:extLst>
          </p:cNvPr>
          <p:cNvSpPr/>
          <p:nvPr/>
        </p:nvSpPr>
        <p:spPr>
          <a:xfrm>
            <a:off x="6351280" y="2742468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24">
              <a:defRPr/>
            </a:pPr>
            <a:r>
              <a:rPr lang="da" sz="1333" dirty="0">
                <a:solidFill>
                  <a:srgbClr val="1C75BC"/>
                </a:solidFill>
                <a:latin typeface="Verdana"/>
              </a:rPr>
              <a:t>Ad26.Mos4.HIV vs Ad26.Mos.HIV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DF4F94-2520-0A42-949D-E54EDBE5765A}"/>
              </a:ext>
            </a:extLst>
          </p:cNvPr>
          <p:cNvSpPr/>
          <p:nvPr/>
        </p:nvSpPr>
        <p:spPr>
          <a:xfrm>
            <a:off x="6530132" y="4071344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24">
              <a:defRPr/>
            </a:pPr>
            <a:r>
              <a:rPr lang="en-US" sz="1333" dirty="0">
                <a:solidFill>
                  <a:srgbClr val="1C75BC"/>
                </a:solidFill>
                <a:latin typeface="Verdana"/>
              </a:rPr>
              <a:t>Boost with Clade </a:t>
            </a:r>
            <a:r>
              <a:rPr lang="en-US" sz="1333" dirty="0" err="1">
                <a:solidFill>
                  <a:srgbClr val="1C75BC"/>
                </a:solidFill>
                <a:latin typeface="Verdana"/>
              </a:rPr>
              <a:t>C+Mos</a:t>
            </a:r>
            <a:r>
              <a:rPr lang="en-US" sz="1333" dirty="0">
                <a:solidFill>
                  <a:srgbClr val="1C75BC"/>
                </a:solidFill>
                <a:latin typeface="Verdana"/>
              </a:rPr>
              <a:t> gp140 vs Clade C alone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A50E89B-5D95-384D-975B-8018B91BCAE6}"/>
              </a:ext>
            </a:extLst>
          </p:cNvPr>
          <p:cNvSpPr txBox="1"/>
          <p:nvPr/>
        </p:nvSpPr>
        <p:spPr>
          <a:xfrm>
            <a:off x="10933632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32E86E-0DC6-5046-A642-E0524F55E354}"/>
              </a:ext>
            </a:extLst>
          </p:cNvPr>
          <p:cNvSpPr/>
          <p:nvPr/>
        </p:nvSpPr>
        <p:spPr>
          <a:xfrm>
            <a:off x="1797963" y="1987289"/>
            <a:ext cx="3115879" cy="52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Ph2a APPROACH N=393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43AB72-2A21-DD4B-A64C-4D0524EE8337}"/>
              </a:ext>
            </a:extLst>
          </p:cNvPr>
          <p:cNvSpPr/>
          <p:nvPr/>
        </p:nvSpPr>
        <p:spPr>
          <a:xfrm>
            <a:off x="4913841" y="2059104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24">
              <a:defRPr/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FIH Ad26.Mos.HIV and heterologous regimens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2A6A6F1-2B3C-4449-976D-5B4ED26C9FB4}"/>
              </a:ext>
            </a:extLst>
          </p:cNvPr>
          <p:cNvSpPr/>
          <p:nvPr/>
        </p:nvSpPr>
        <p:spPr>
          <a:xfrm>
            <a:off x="4416610" y="3327572"/>
            <a:ext cx="476679" cy="293341"/>
          </a:xfrm>
          <a:custGeom>
            <a:avLst/>
            <a:gdLst>
              <a:gd name="connsiteX0" fmla="*/ 0 w 357509"/>
              <a:gd name="connsiteY0" fmla="*/ 0 h 220006"/>
              <a:gd name="connsiteX1" fmla="*/ 0 w 357509"/>
              <a:gd name="connsiteY1" fmla="*/ 220006 h 220006"/>
              <a:gd name="connsiteX2" fmla="*/ 357509 w 357509"/>
              <a:gd name="connsiteY2" fmla="*/ 220006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" h="220006">
                <a:moveTo>
                  <a:pt x="0" y="0"/>
                </a:moveTo>
                <a:lnTo>
                  <a:pt x="0" y="220006"/>
                </a:lnTo>
                <a:lnTo>
                  <a:pt x="357509" y="220006"/>
                </a:lnTo>
              </a:path>
            </a:pathLst>
          </a:custGeom>
          <a:noFill/>
          <a:ln w="1905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46EAAA7-01E2-E341-80C5-9E44E410F818}"/>
              </a:ext>
            </a:extLst>
          </p:cNvPr>
          <p:cNvSpPr/>
          <p:nvPr/>
        </p:nvSpPr>
        <p:spPr>
          <a:xfrm>
            <a:off x="6242107" y="4615411"/>
            <a:ext cx="493868" cy="293341"/>
          </a:xfrm>
          <a:custGeom>
            <a:avLst/>
            <a:gdLst>
              <a:gd name="connsiteX0" fmla="*/ 0 w 357509"/>
              <a:gd name="connsiteY0" fmla="*/ 0 h 220006"/>
              <a:gd name="connsiteX1" fmla="*/ 0 w 357509"/>
              <a:gd name="connsiteY1" fmla="*/ 220006 h 220006"/>
              <a:gd name="connsiteX2" fmla="*/ 357509 w 357509"/>
              <a:gd name="connsiteY2" fmla="*/ 220006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" h="220006">
                <a:moveTo>
                  <a:pt x="0" y="0"/>
                </a:moveTo>
                <a:lnTo>
                  <a:pt x="0" y="220006"/>
                </a:lnTo>
                <a:lnTo>
                  <a:pt x="357509" y="220006"/>
                </a:lnTo>
              </a:path>
            </a:pathLst>
          </a:custGeom>
          <a:noFill/>
          <a:ln w="1905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9170F4-3447-8E4A-BE9A-8F25DFBF2CEB}"/>
              </a:ext>
            </a:extLst>
          </p:cNvPr>
          <p:cNvSpPr/>
          <p:nvPr/>
        </p:nvSpPr>
        <p:spPr>
          <a:xfrm>
            <a:off x="309530" y="1219762"/>
            <a:ext cx="11572940" cy="413772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24"/>
            <a:endParaRPr lang="en-US" sz="24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770E2A2-E678-AF48-83AA-2F81A3B49A50}"/>
              </a:ext>
            </a:extLst>
          </p:cNvPr>
          <p:cNvSpPr/>
          <p:nvPr/>
        </p:nvSpPr>
        <p:spPr>
          <a:xfrm>
            <a:off x="7213601" y="4667855"/>
            <a:ext cx="4185399" cy="52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</a:t>
            </a:r>
            <a:r>
              <a:rPr lang="pt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Ph3 MOSAICO N=3,800 </a:t>
            </a:r>
            <a:endParaRPr lang="en-US" sz="1333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87654AB6-C7DA-5646-9E26-8BA7BEABBE90}"/>
              </a:ext>
            </a:extLst>
          </p:cNvPr>
          <p:cNvSpPr/>
          <p:nvPr/>
        </p:nvSpPr>
        <p:spPr>
          <a:xfrm rot="5400000">
            <a:off x="11320692" y="4748561"/>
            <a:ext cx="523200" cy="366587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>
              <a:defRPr/>
            </a:pPr>
            <a:endParaRPr lang="en-US" sz="1333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74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14424-8D11-B449-B648-136F5FC4EEA1}"/>
              </a:ext>
            </a:extLst>
          </p:cNvPr>
          <p:cNvCxnSpPr>
            <a:cxnSpLocks/>
          </p:cNvCxnSpPr>
          <p:nvPr/>
        </p:nvCxnSpPr>
        <p:spPr>
          <a:xfrm flipH="1">
            <a:off x="931682" y="1253836"/>
            <a:ext cx="18929" cy="41771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770E0-6B09-F64F-AD61-2C6D0B17AA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3D25B-54E2-C144-B5A5-2937B6CE52C8}"/>
              </a:ext>
            </a:extLst>
          </p:cNvPr>
          <p:cNvSpPr/>
          <p:nvPr/>
        </p:nvSpPr>
        <p:spPr>
          <a:xfrm>
            <a:off x="3554507" y="2136276"/>
            <a:ext cx="5082987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 defTabSz="1219024"/>
            <a:r>
              <a:rPr lang="en-US" sz="5333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MOSAICO</a:t>
            </a:r>
          </a:p>
          <a:p>
            <a:pPr algn="ctr" defTabSz="1219024"/>
            <a:r>
              <a:rPr lang="en-US" sz="21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HPX3002/HVTN706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02DD26-8D9D-4245-8021-02CB7BED9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7317550-C5DB-494B-BEAF-4E81C8D68410}"/>
              </a:ext>
            </a:extLst>
          </p:cNvPr>
          <p:cNvSpPr/>
          <p:nvPr/>
        </p:nvSpPr>
        <p:spPr>
          <a:xfrm>
            <a:off x="1593591" y="3929725"/>
            <a:ext cx="9004820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 defTabSz="1219024"/>
            <a:r>
              <a:rPr lang="en-US" sz="1867" i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A Multi-center, Randomized, Double-blind, Placebo-controlled Phase 3 Efficacy Study of a Heterologous Vaccine Regimen of Ad26.Mos4.HIV and Adjuvanted Clade C gp140 and Mosaic gp140 to Prevent HIV-1 Infection Among Cis-gender Men and Transgender Individuals who Have Sex with Cis-gender Men and/or Transgender Individuals.</a:t>
            </a:r>
          </a:p>
          <a:p>
            <a:pPr algn="ctr" defTabSz="1219024"/>
            <a:endParaRPr lang="en-US" sz="1867" i="1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  <a:p>
            <a:pPr algn="ctr" defTabSz="1219024"/>
            <a:endParaRPr lang="en-US" sz="1867" i="1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37FB55-7E6D-4586-8EA4-36DC5B64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1" y="102872"/>
            <a:ext cx="10990479" cy="9913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rgbClr val="113484"/>
                </a:solidFill>
              </a:rPr>
              <a:t>MOSAICO - Study design</a:t>
            </a:r>
            <a:endParaRPr lang="en-US" sz="3733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164CF-0805-41F5-9F86-11F7F339DDF6}"/>
              </a:ext>
            </a:extLst>
          </p:cNvPr>
          <p:cNvGrpSpPr/>
          <p:nvPr/>
        </p:nvGrpSpPr>
        <p:grpSpPr>
          <a:xfrm>
            <a:off x="7578901" y="2277593"/>
            <a:ext cx="4336575" cy="2667035"/>
            <a:chOff x="7578899" y="2277592"/>
            <a:chExt cx="4336575" cy="26670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2D239-9D6E-49EE-8AF1-D5481A9DC1DB}"/>
                </a:ext>
              </a:extLst>
            </p:cNvPr>
            <p:cNvSpPr txBox="1"/>
            <p:nvPr/>
          </p:nvSpPr>
          <p:spPr>
            <a:xfrm>
              <a:off x="10237513" y="3307220"/>
              <a:ext cx="1677961" cy="14055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1218994">
                <a:spcAft>
                  <a:spcPts val="800"/>
                </a:spcAft>
                <a:defRPr/>
              </a:pPr>
              <a:r>
                <a:rPr lang="en-US" sz="1200" b="1" dirty="0"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Follow‑up</a:t>
              </a:r>
              <a:endParaRPr lang="en-US" sz="1200" dirty="0">
                <a:solidFill>
                  <a:srgbClr val="333333"/>
                </a:solidFill>
                <a:latin typeface="Verdana"/>
                <a:ea typeface="Verdana"/>
                <a:cs typeface="Verdana"/>
              </a:endParaRPr>
            </a:p>
            <a:p>
              <a:pPr defTabSz="1218994">
                <a:spcAft>
                  <a:spcPts val="800"/>
                </a:spcAft>
                <a:defRPr/>
              </a:pPr>
              <a:r>
                <a:rPr lang="en-US" sz="1200" dirty="0"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HIV-1 negative: ≥24 m after 3rd vaccination</a:t>
              </a:r>
            </a:p>
            <a:p>
              <a:pPr defTabSz="1218994">
                <a:spcAft>
                  <a:spcPts val="800"/>
                </a:spcAft>
                <a:defRPr/>
              </a:pPr>
              <a:r>
                <a:rPr lang="en-US" sz="1200" dirty="0"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HIV-1 positive:     6 m after diagnosis</a:t>
              </a:r>
              <a:endParaRPr lang="en-US" sz="2400" dirty="0">
                <a:solidFill>
                  <a:srgbClr val="333333"/>
                </a:solidFill>
                <a:latin typeface="Verdana"/>
                <a:ea typeface="Verdana"/>
                <a:cs typeface="Verdana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98B43B-2C9A-4493-BD13-ACF64F10467E}"/>
                </a:ext>
              </a:extLst>
            </p:cNvPr>
            <p:cNvGrpSpPr/>
            <p:nvPr/>
          </p:nvGrpSpPr>
          <p:grpSpPr>
            <a:xfrm>
              <a:off x="7578899" y="2277592"/>
              <a:ext cx="3700941" cy="2667035"/>
              <a:chOff x="7578899" y="2277592"/>
              <a:chExt cx="3700941" cy="2667035"/>
            </a:xfrm>
          </p:grpSpPr>
          <p:sp>
            <p:nvSpPr>
              <p:cNvPr id="19" name="Arrow: Pentagon 21">
                <a:extLst>
                  <a:ext uri="{FF2B5EF4-FFF2-40B4-BE49-F238E27FC236}">
                    <a16:creationId xmlns:a16="http://schemas.microsoft.com/office/drawing/2014/main" id="{A1CF7FBF-56B6-3C40-B18B-0D7991BEB15A}"/>
                  </a:ext>
                </a:extLst>
              </p:cNvPr>
              <p:cNvSpPr/>
              <p:nvPr/>
            </p:nvSpPr>
            <p:spPr>
              <a:xfrm>
                <a:off x="7647253" y="2841797"/>
                <a:ext cx="2448843" cy="1007591"/>
              </a:xfrm>
              <a:prstGeom prst="homePlat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22">
                  <a:defRPr/>
                </a:pPr>
                <a:endPara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Arrow: Pentagon 23">
                <a:extLst>
                  <a:ext uri="{FF2B5EF4-FFF2-40B4-BE49-F238E27FC236}">
                    <a16:creationId xmlns:a16="http://schemas.microsoft.com/office/drawing/2014/main" id="{B2AF99D1-F07F-C944-BBB1-F9B33901ABEC}"/>
                  </a:ext>
                </a:extLst>
              </p:cNvPr>
              <p:cNvSpPr/>
              <p:nvPr/>
            </p:nvSpPr>
            <p:spPr>
              <a:xfrm>
                <a:off x="7647253" y="3937036"/>
                <a:ext cx="2448843" cy="1007591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22">
                  <a:defRPr/>
                </a:pPr>
                <a:endPara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0579030-6453-E043-BE2E-8100821A3703}"/>
                  </a:ext>
                </a:extLst>
              </p:cNvPr>
              <p:cNvSpPr/>
              <p:nvPr/>
            </p:nvSpPr>
            <p:spPr>
              <a:xfrm>
                <a:off x="7578899" y="2277592"/>
                <a:ext cx="1806196" cy="482120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defTabSz="914222">
                  <a:defRPr/>
                </a:pPr>
                <a:r>
                  <a:rPr lang="en-US" sz="1333" b="1" dirty="0">
                    <a:solidFill>
                      <a:srgbClr val="333333"/>
                    </a:solidFill>
                    <a:latin typeface="Verdana"/>
                    <a:ea typeface="Verdana"/>
                    <a:cs typeface="Verdana"/>
                  </a:rPr>
                  <a:t>Follow up</a:t>
                </a:r>
              </a:p>
              <a:p>
                <a:pPr defTabSz="914222">
                  <a:defRPr/>
                </a:pPr>
                <a:r>
                  <a:rPr lang="en-US" sz="1200" i="1" dirty="0">
                    <a:solidFill>
                      <a:srgbClr val="333333"/>
                    </a:solidFill>
                    <a:latin typeface="Verdana"/>
                    <a:ea typeface="Verdana"/>
                    <a:cs typeface="Verdana"/>
                  </a:rPr>
                  <a:t>Month 24-30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46A65-B47D-43FD-B2B4-C36EB4F76462}"/>
                  </a:ext>
                </a:extLst>
              </p:cNvPr>
              <p:cNvSpPr/>
              <p:nvPr/>
            </p:nvSpPr>
            <p:spPr>
              <a:xfrm>
                <a:off x="8986212" y="2285216"/>
                <a:ext cx="2293628" cy="297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8994">
                  <a:defRPr/>
                </a:pPr>
                <a:r>
                  <a:rPr lang="en-US" sz="1333" b="1" dirty="0">
                    <a:solidFill>
                      <a:srgbClr val="333333"/>
                    </a:solidFill>
                    <a:latin typeface="Verdana"/>
                    <a:ea typeface="Verdana"/>
                    <a:cs typeface="Verdana"/>
                  </a:rPr>
                  <a:t>Primary</a:t>
                </a:r>
                <a:r>
                  <a:rPr lang="en-US" sz="1200" b="1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 analysis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7A154A7-F4FA-4D38-9F9D-F7727A95F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2895" y="2804088"/>
                <a:ext cx="0" cy="2140539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34D2702-8A32-4F25-BA0C-3CCA718427B2}"/>
              </a:ext>
            </a:extLst>
          </p:cNvPr>
          <p:cNvSpPr txBox="1"/>
          <p:nvPr/>
        </p:nvSpPr>
        <p:spPr>
          <a:xfrm>
            <a:off x="619693" y="1143002"/>
            <a:ext cx="1099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94">
              <a:defRPr/>
            </a:pPr>
            <a:r>
              <a:rPr lang="en-US" sz="2400" dirty="0">
                <a:solidFill>
                  <a:srgbClr val="333333"/>
                </a:solidFill>
                <a:latin typeface="Verdana"/>
              </a:rPr>
              <a:t>3,800 participants; 1:1 randomization (stratified by site)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BA3773-1A61-4041-872C-B4FC6F066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951"/>
          <a:stretch/>
        </p:blipFill>
        <p:spPr>
          <a:xfrm>
            <a:off x="9012518" y="69833"/>
            <a:ext cx="3104047" cy="549971"/>
          </a:xfrm>
          <a:prstGeom prst="rect">
            <a:avLst/>
          </a:prstGeom>
        </p:spPr>
      </p:pic>
      <p:sp>
        <p:nvSpPr>
          <p:cNvPr id="16" name="Arrow: Pentagon 21">
            <a:extLst>
              <a:ext uri="{FF2B5EF4-FFF2-40B4-BE49-F238E27FC236}">
                <a16:creationId xmlns:a16="http://schemas.microsoft.com/office/drawing/2014/main" id="{C0689DE0-7B41-4D40-AD22-2A0DF5CD6E60}"/>
              </a:ext>
            </a:extLst>
          </p:cNvPr>
          <p:cNvSpPr/>
          <p:nvPr/>
        </p:nvSpPr>
        <p:spPr>
          <a:xfrm>
            <a:off x="204220" y="2842797"/>
            <a:ext cx="7409451" cy="1007591"/>
          </a:xfrm>
          <a:prstGeom prst="homePlate">
            <a:avLst/>
          </a:prstGeom>
          <a:solidFill>
            <a:schemeClr val="accent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Arrow: Pentagon 23">
            <a:extLst>
              <a:ext uri="{FF2B5EF4-FFF2-40B4-BE49-F238E27FC236}">
                <a16:creationId xmlns:a16="http://schemas.microsoft.com/office/drawing/2014/main" id="{D401ED5D-8463-4943-A803-CD197FBAFE27}"/>
              </a:ext>
            </a:extLst>
          </p:cNvPr>
          <p:cNvSpPr/>
          <p:nvPr/>
        </p:nvSpPr>
        <p:spPr>
          <a:xfrm>
            <a:off x="204221" y="3938035"/>
            <a:ext cx="7409443" cy="1007591"/>
          </a:xfrm>
          <a:prstGeom prst="homePlate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0E291-9BC4-467C-9E0B-84946BC88698}"/>
              </a:ext>
            </a:extLst>
          </p:cNvPr>
          <p:cNvSpPr/>
          <p:nvPr/>
        </p:nvSpPr>
        <p:spPr>
          <a:xfrm>
            <a:off x="1390230" y="2277592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1</a:t>
            </a:r>
            <a:endParaRPr lang="en-US" sz="1200" b="1" i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994">
              <a:defRPr/>
            </a:pP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0</a:t>
            </a:r>
            <a: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AAF76-1A0E-49F8-BA0C-EB97C486DDBE}"/>
              </a:ext>
            </a:extLst>
          </p:cNvPr>
          <p:cNvSpPr/>
          <p:nvPr/>
        </p:nvSpPr>
        <p:spPr>
          <a:xfrm>
            <a:off x="3870550" y="2277592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3</a:t>
            </a:r>
            <a:b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6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5434B-7224-914C-8B5D-86A9C97068EF}"/>
              </a:ext>
            </a:extLst>
          </p:cNvPr>
          <p:cNvSpPr/>
          <p:nvPr/>
        </p:nvSpPr>
        <p:spPr>
          <a:xfrm>
            <a:off x="163353" y="2277592"/>
            <a:ext cx="766557" cy="2974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endParaRPr lang="en-US" sz="1333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C4168A-9504-DD4C-B442-554CDA01D06A}"/>
              </a:ext>
            </a:extLst>
          </p:cNvPr>
          <p:cNvSpPr/>
          <p:nvPr/>
        </p:nvSpPr>
        <p:spPr>
          <a:xfrm>
            <a:off x="902122" y="2277592"/>
            <a:ext cx="328936" cy="2974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sz="1333" dirty="0">
              <a:solidFill>
                <a:srgbClr val="333333"/>
              </a:solidFill>
              <a:latin typeface="Verdana"/>
            </a:endParaRP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D3120676-646E-4075-AA3E-323857A7C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76716"/>
              </p:ext>
            </p:extLst>
          </p:nvPr>
        </p:nvGraphicFramePr>
        <p:xfrm>
          <a:off x="70750" y="2822509"/>
          <a:ext cx="7630951" cy="2200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3323">
                  <a:extLst>
                    <a:ext uri="{9D8B030D-6E8A-4147-A177-3AD203B41FA5}">
                      <a16:colId xmlns:a16="http://schemas.microsoft.com/office/drawing/2014/main" val="1413224617"/>
                    </a:ext>
                  </a:extLst>
                </a:gridCol>
              </a:tblGrid>
              <a:tr h="1100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Ad26.Mos4.HIV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Ad26.Mos4.HIV 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Ad26.Mos4.HIV, 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CladeC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+ Mosaic gp140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Ad26.Mos4.HIV, 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CladeC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Mosaic gp140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D4E16D4-0E8C-4581-865A-580219CAA5AA}"/>
              </a:ext>
            </a:extLst>
          </p:cNvPr>
          <p:cNvSpPr/>
          <p:nvPr/>
        </p:nvSpPr>
        <p:spPr>
          <a:xfrm>
            <a:off x="2554990" y="2269467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2</a:t>
            </a:r>
            <a:endParaRPr lang="en-US" sz="1200" b="1" i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994">
              <a:defRPr/>
            </a:pP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3</a:t>
            </a:r>
            <a: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15F6CD-D897-42FF-94E8-5C1EAC98DF73}"/>
              </a:ext>
            </a:extLst>
          </p:cNvPr>
          <p:cNvSpPr/>
          <p:nvPr/>
        </p:nvSpPr>
        <p:spPr>
          <a:xfrm>
            <a:off x="5748450" y="2261732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4</a:t>
            </a:r>
            <a:b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12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1DE200-A22E-4396-BF21-F844FD97F87B}"/>
              </a:ext>
            </a:extLst>
          </p:cNvPr>
          <p:cNvGrpSpPr/>
          <p:nvPr/>
        </p:nvGrpSpPr>
        <p:grpSpPr>
          <a:xfrm>
            <a:off x="6259560" y="2894524"/>
            <a:ext cx="314643" cy="318100"/>
            <a:chOff x="5748704" y="2821645"/>
            <a:chExt cx="314643" cy="3180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0405C4-09DE-4786-AFDF-9FBD945757CE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0D2A5F1-F758-4002-AC5A-1E1227EE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AAC6F7-1D31-4E84-8DFC-31C6109DB821}"/>
              </a:ext>
            </a:extLst>
          </p:cNvPr>
          <p:cNvGrpSpPr/>
          <p:nvPr/>
        </p:nvGrpSpPr>
        <p:grpSpPr>
          <a:xfrm>
            <a:off x="1456217" y="2894525"/>
            <a:ext cx="314643" cy="318100"/>
            <a:chOff x="5748704" y="3408993"/>
            <a:chExt cx="314643" cy="3180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075D9F-A6DB-41B4-B930-32AE810369A1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3BA484C-3F46-4E4D-924D-C35C5285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5304A0-DCB2-4D10-9FA0-D6B2E60C9A8F}"/>
              </a:ext>
            </a:extLst>
          </p:cNvPr>
          <p:cNvGrpSpPr/>
          <p:nvPr/>
        </p:nvGrpSpPr>
        <p:grpSpPr>
          <a:xfrm>
            <a:off x="1456217" y="3998519"/>
            <a:ext cx="314643" cy="318100"/>
            <a:chOff x="5748704" y="3408993"/>
            <a:chExt cx="314643" cy="3180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62D965-A359-4975-BFB2-D1F692A53CB5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36B4B72-9372-48B4-9ADC-77200A70A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B13B6B-5A3D-4EB2-8135-BBE9FD6B7A11}"/>
              </a:ext>
            </a:extLst>
          </p:cNvPr>
          <p:cNvGrpSpPr/>
          <p:nvPr/>
        </p:nvGrpSpPr>
        <p:grpSpPr>
          <a:xfrm>
            <a:off x="5776731" y="2894525"/>
            <a:ext cx="314643" cy="318100"/>
            <a:chOff x="5748704" y="3408993"/>
            <a:chExt cx="314643" cy="31809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A0AD7B-50BE-4433-8CE2-01F12BC17FF5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F07E4BA-736C-456F-818E-929C686D6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46736B-0A71-40B1-BFB8-17E31B0D6D01}"/>
              </a:ext>
            </a:extLst>
          </p:cNvPr>
          <p:cNvGrpSpPr/>
          <p:nvPr/>
        </p:nvGrpSpPr>
        <p:grpSpPr>
          <a:xfrm>
            <a:off x="4356917" y="2894524"/>
            <a:ext cx="314643" cy="318100"/>
            <a:chOff x="5748704" y="2821645"/>
            <a:chExt cx="314643" cy="31809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C85E4F-620D-4FEC-81DB-B2F1048F18AE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02F8050-2F69-4F23-9FF6-CEDDF7F5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4EB425-2CDE-4DFF-ADCB-A4BF416204E8}"/>
              </a:ext>
            </a:extLst>
          </p:cNvPr>
          <p:cNvGrpSpPr/>
          <p:nvPr/>
        </p:nvGrpSpPr>
        <p:grpSpPr>
          <a:xfrm>
            <a:off x="3889404" y="2894525"/>
            <a:ext cx="314643" cy="318100"/>
            <a:chOff x="5748704" y="3408993"/>
            <a:chExt cx="314643" cy="31809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B868F9-D975-4172-8538-53C4F5E00321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683D8C3-E00D-4A7B-BED4-5A3784409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941238-8CBA-4B60-93A7-45F7A81CEFBC}"/>
              </a:ext>
            </a:extLst>
          </p:cNvPr>
          <p:cNvGrpSpPr/>
          <p:nvPr/>
        </p:nvGrpSpPr>
        <p:grpSpPr>
          <a:xfrm>
            <a:off x="4358488" y="3998518"/>
            <a:ext cx="314643" cy="318100"/>
            <a:chOff x="5748704" y="2821645"/>
            <a:chExt cx="314643" cy="3180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998DD9-A2D1-4570-8179-4FC7FDB07064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E52F481-6798-494B-B582-D84BC2C6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6C79DB-D637-4FC3-9B80-B41A5703F87F}"/>
              </a:ext>
            </a:extLst>
          </p:cNvPr>
          <p:cNvGrpSpPr/>
          <p:nvPr/>
        </p:nvGrpSpPr>
        <p:grpSpPr>
          <a:xfrm>
            <a:off x="3889404" y="3998519"/>
            <a:ext cx="314643" cy="318100"/>
            <a:chOff x="5748704" y="3408993"/>
            <a:chExt cx="314643" cy="3180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CD146D-D281-4CD6-A461-44E41D915473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E2A5B7E-4D20-42FC-8C13-E19ABA1B5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FE14477-F972-4472-A1EB-5FCCB1ED0D13}"/>
              </a:ext>
            </a:extLst>
          </p:cNvPr>
          <p:cNvGrpSpPr/>
          <p:nvPr/>
        </p:nvGrpSpPr>
        <p:grpSpPr>
          <a:xfrm>
            <a:off x="6254848" y="3998518"/>
            <a:ext cx="314643" cy="318100"/>
            <a:chOff x="5748704" y="2821645"/>
            <a:chExt cx="314643" cy="31809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FE7CA7-0588-4EF8-81A5-08C3338E1556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EBCA0DA-7EDB-47FE-82EE-0045AAC88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37E1E8-1C81-42DD-AD17-90DF43DE4838}"/>
              </a:ext>
            </a:extLst>
          </p:cNvPr>
          <p:cNvGrpSpPr/>
          <p:nvPr/>
        </p:nvGrpSpPr>
        <p:grpSpPr>
          <a:xfrm>
            <a:off x="5776731" y="3998519"/>
            <a:ext cx="314643" cy="318100"/>
            <a:chOff x="5748704" y="3408993"/>
            <a:chExt cx="314643" cy="3180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46EA90-6B89-49EC-AB3E-3E64B1ADA8EB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489960D-31F7-4C74-9F44-571C7B21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3DAE9E-34EB-4D67-B565-75202A1A9432}"/>
              </a:ext>
            </a:extLst>
          </p:cNvPr>
          <p:cNvGrpSpPr/>
          <p:nvPr/>
        </p:nvGrpSpPr>
        <p:grpSpPr>
          <a:xfrm>
            <a:off x="2653957" y="2894525"/>
            <a:ext cx="314643" cy="318100"/>
            <a:chOff x="5739277" y="3408993"/>
            <a:chExt cx="314643" cy="31809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66A8523-336E-469B-A5B6-44550CCCD7C7}"/>
                </a:ext>
              </a:extLst>
            </p:cNvPr>
            <p:cNvSpPr/>
            <p:nvPr/>
          </p:nvSpPr>
          <p:spPr>
            <a:xfrm>
              <a:off x="5739277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272B679-32E3-4BD4-91CD-25F9C957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3AF4B0-A68D-43AC-AB69-24F3D6039CBC}"/>
              </a:ext>
            </a:extLst>
          </p:cNvPr>
          <p:cNvGrpSpPr/>
          <p:nvPr/>
        </p:nvGrpSpPr>
        <p:grpSpPr>
          <a:xfrm>
            <a:off x="2653957" y="3998519"/>
            <a:ext cx="314643" cy="318100"/>
            <a:chOff x="5739277" y="3408993"/>
            <a:chExt cx="314643" cy="31809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9180EEE-9DAA-4344-A0C5-680D2AEE0788}"/>
                </a:ext>
              </a:extLst>
            </p:cNvPr>
            <p:cNvSpPr/>
            <p:nvPr/>
          </p:nvSpPr>
          <p:spPr>
            <a:xfrm>
              <a:off x="5739277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32D631F-EF92-4BA4-9F15-CFAA76966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3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1AB02-D63B-3647-A7B7-9419B47C0800}"/>
              </a:ext>
            </a:extLst>
          </p:cNvPr>
          <p:cNvSpPr/>
          <p:nvPr/>
        </p:nvSpPr>
        <p:spPr>
          <a:xfrm>
            <a:off x="619689" y="1692494"/>
            <a:ext cx="5314952" cy="619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r>
              <a:rPr lang="en-US" sz="2400" dirty="0">
                <a:solidFill>
                  <a:srgbClr val="FFFFFF"/>
                </a:solidFill>
                <a:latin typeface="Verdan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B5CA0-AB7E-3749-93C1-8E4AB5ECECCF}"/>
              </a:ext>
            </a:extLst>
          </p:cNvPr>
          <p:cNvSpPr/>
          <p:nvPr/>
        </p:nvSpPr>
        <p:spPr>
          <a:xfrm>
            <a:off x="6447737" y="1692494"/>
            <a:ext cx="5314952" cy="6192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r>
              <a:rPr lang="en-US" sz="2400" dirty="0">
                <a:solidFill>
                  <a:srgbClr val="FFFFFF"/>
                </a:solidFill>
                <a:latin typeface="Verdana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DFED4AE-F616-486F-911F-F7BA3AF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Primary Objective and Endpoint </a:t>
            </a:r>
            <a:endParaRPr lang="en-AU" sz="3733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DB454C-9637-43EE-8DF4-1A36D988D83E}"/>
              </a:ext>
            </a:extLst>
          </p:cNvPr>
          <p:cNvSpPr txBox="1">
            <a:spLocks/>
          </p:cNvSpPr>
          <p:nvPr/>
        </p:nvSpPr>
        <p:spPr>
          <a:xfrm>
            <a:off x="619690" y="1682455"/>
            <a:ext cx="5457383" cy="4500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92000" tIns="144000" rIns="335999" bIns="144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AU" sz="2133" b="1">
                <a:solidFill>
                  <a:srgbClr val="FFFFFF"/>
                </a:solidFill>
              </a:rPr>
              <a:t>Primary Objective</a:t>
            </a:r>
            <a:br>
              <a:rPr lang="en-AU" sz="1600" b="1" dirty="0">
                <a:solidFill>
                  <a:srgbClr val="FFFFFF"/>
                </a:solidFill>
              </a:rPr>
            </a:br>
            <a:br>
              <a:rPr lang="en-AU" sz="1600" b="1" dirty="0">
                <a:solidFill>
                  <a:srgbClr val="FFFFFF"/>
                </a:solidFill>
              </a:rPr>
            </a:br>
            <a:r>
              <a:rPr lang="en-US" sz="1867" b="1" dirty="0">
                <a:solidFill>
                  <a:srgbClr val="333333"/>
                </a:solidFill>
              </a:rPr>
              <a:t>To evaluate the vaccine efficacy (VE) </a:t>
            </a:r>
            <a:r>
              <a:rPr lang="en-US" sz="1867" dirty="0">
                <a:solidFill>
                  <a:srgbClr val="333333"/>
                </a:solidFill>
              </a:rPr>
              <a:t>for the prevention of HIV-1 infection in HIV-1 seronegative cis-gender men and transgender individuals having sex with cis-gender men and/or transgender individuals.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1E740A-E940-884A-B5DD-113A0E1E7424}"/>
              </a:ext>
            </a:extLst>
          </p:cNvPr>
          <p:cNvSpPr txBox="1">
            <a:spLocks/>
          </p:cNvSpPr>
          <p:nvPr/>
        </p:nvSpPr>
        <p:spPr>
          <a:xfrm>
            <a:off x="6466668" y="1682455"/>
            <a:ext cx="5296021" cy="4500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92000" tIns="144000" rIns="335999" bIns="144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133" b="1" dirty="0">
                <a:solidFill>
                  <a:srgbClr val="FFFFFF"/>
                </a:solidFill>
              </a:rPr>
              <a:t>Primary Endpoint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867" dirty="0">
                <a:solidFill>
                  <a:srgbClr val="333333">
                    <a:lumMod val="50000"/>
                  </a:srgbClr>
                </a:solidFill>
              </a:rPr>
              <a:t>Confirmed HIV-1 infections diagnosed between Month 7 and Month x (with 24≤x≤30 months) visits in the per-protocol (PP) population.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867" b="1" dirty="0">
              <a:solidFill>
                <a:srgbClr val="333333">
                  <a:lumMod val="50000"/>
                </a:srgbClr>
              </a:solidFill>
            </a:endParaRP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b="1" dirty="0">
              <a:solidFill>
                <a:srgbClr val="333333">
                  <a:lumMod val="50000"/>
                </a:srgbClr>
              </a:solidFill>
            </a:endParaRP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3A0CC8-E2A6-EF4F-8CD3-16B5FC0D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1AB02-D63B-3647-A7B7-9419B47C0800}"/>
              </a:ext>
            </a:extLst>
          </p:cNvPr>
          <p:cNvSpPr/>
          <p:nvPr/>
        </p:nvSpPr>
        <p:spPr>
          <a:xfrm>
            <a:off x="619689" y="1692494"/>
            <a:ext cx="5314952" cy="619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r>
              <a:rPr lang="en-US" sz="2400" dirty="0">
                <a:solidFill>
                  <a:srgbClr val="FFFFFF"/>
                </a:solidFill>
                <a:latin typeface="Verdana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DFED4AE-F616-486F-911F-F7BA3AF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Secondary Objectives</a:t>
            </a:r>
            <a:endParaRPr lang="en-AU" sz="3733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DB454C-9637-43EE-8DF4-1A36D988D83E}"/>
              </a:ext>
            </a:extLst>
          </p:cNvPr>
          <p:cNvSpPr txBox="1">
            <a:spLocks/>
          </p:cNvSpPr>
          <p:nvPr/>
        </p:nvSpPr>
        <p:spPr>
          <a:xfrm>
            <a:off x="619690" y="1682455"/>
            <a:ext cx="5457383" cy="4500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92000" tIns="144000" rIns="335999" bIns="144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AU" sz="2133" b="1" dirty="0">
                <a:solidFill>
                  <a:srgbClr val="FFFFFF"/>
                </a:solidFill>
              </a:rPr>
              <a:t>Secondary Objectives</a:t>
            </a:r>
            <a:br>
              <a:rPr lang="en-AU" sz="1600" b="1" dirty="0">
                <a:solidFill>
                  <a:srgbClr val="FFFFFF"/>
                </a:solidFill>
              </a:rPr>
            </a:br>
            <a:br>
              <a:rPr lang="en-AU" sz="1600" b="1" dirty="0">
                <a:solidFill>
                  <a:srgbClr val="FFFFFF"/>
                </a:solidFill>
              </a:rPr>
            </a:br>
            <a:r>
              <a:rPr lang="en-US" sz="1867" dirty="0">
                <a:solidFill>
                  <a:srgbClr val="333333"/>
                </a:solidFill>
              </a:rPr>
              <a:t>To evaluate the safety and reactogenicity.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867" dirty="0">
                <a:solidFill>
                  <a:srgbClr val="333333"/>
                </a:solidFill>
              </a:rPr>
              <a:t>To evaluate VE at other timepoints and in other analysis populations.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867" dirty="0">
                <a:solidFill>
                  <a:srgbClr val="333333"/>
                </a:solidFill>
              </a:rPr>
              <a:t>To evaluate the immune responses elicited by the vaccine regimen.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867" dirty="0">
                <a:solidFill>
                  <a:srgbClr val="333333"/>
                </a:solidFill>
              </a:rPr>
              <a:t>To evaluate VE by and adjusting for potential (baseline) confounders.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3A0CC8-E2A6-EF4F-8CD3-16B5FC0D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FA54-1403-47E9-AB09-3A4F7D90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Main inclusion criteria</a:t>
            </a:r>
            <a:endParaRPr lang="de-CH" sz="37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2D49-D915-49FA-96D7-024C3DE2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867" dirty="0">
                <a:ea typeface="Verdana"/>
              </a:rPr>
              <a:t>HIV-uninfected cis-gender men and transgender individuals having sex with cis-gender men and/or transgender individuals who are considered to be </a:t>
            </a:r>
            <a:r>
              <a:rPr lang="en-US" sz="1867" b="1" dirty="0">
                <a:ea typeface="Verdana"/>
              </a:rPr>
              <a:t>at increased risk for HIV infection</a:t>
            </a:r>
            <a:r>
              <a:rPr lang="en-US" sz="1867" dirty="0">
                <a:ea typeface="Verdana"/>
              </a:rPr>
              <a:t>.</a:t>
            </a:r>
            <a:r>
              <a:rPr lang="en-US" sz="1867" b="1" dirty="0">
                <a:ea typeface="Verdana"/>
              </a:rPr>
              <a:t> </a:t>
            </a:r>
            <a:r>
              <a:rPr lang="en-US" sz="1867" dirty="0">
                <a:ea typeface="Verdana"/>
              </a:rPr>
              <a:t>Participants must in the last 6 months have had:</a:t>
            </a:r>
            <a:endParaRPr lang="en-US" altLang="de-DE" sz="1867" dirty="0">
              <a:ea typeface="Verdana"/>
            </a:endParaRPr>
          </a:p>
          <a:p>
            <a:pPr lvl="1" algn="just"/>
            <a:r>
              <a:rPr lang="en-US" sz="1867" b="1" dirty="0">
                <a:ea typeface="Verdana"/>
              </a:rPr>
              <a:t>Any </a:t>
            </a:r>
            <a:r>
              <a:rPr lang="en-US" sz="1867" b="1" dirty="0" err="1">
                <a:ea typeface="Verdana"/>
              </a:rPr>
              <a:t>condomless</a:t>
            </a:r>
            <a:r>
              <a:rPr lang="en-US" sz="1867" b="1" dirty="0">
                <a:ea typeface="Verdana"/>
              </a:rPr>
              <a:t> receptive anal or vaginal sex (not included is </a:t>
            </a:r>
            <a:r>
              <a:rPr lang="en-US" sz="1867" b="1" dirty="0" err="1">
                <a:ea typeface="Verdana"/>
              </a:rPr>
              <a:t>condomless</a:t>
            </a:r>
            <a:r>
              <a:rPr lang="en-US" sz="1867" b="1" dirty="0">
                <a:ea typeface="Verdana"/>
              </a:rPr>
              <a:t> anal sex within a mutually monogamous relationship ≥12 months if the partner is HIV negative or living with HIV and virally suppressed), OR</a:t>
            </a:r>
          </a:p>
          <a:p>
            <a:pPr lvl="1" algn="just"/>
            <a:r>
              <a:rPr lang="en-US" sz="1867" b="1" dirty="0">
                <a:ea typeface="Verdana"/>
              </a:rPr>
              <a:t>Rectal or urethral gonorrhea or chlamydia or incident syphilis, OR</a:t>
            </a:r>
          </a:p>
          <a:p>
            <a:pPr lvl="1" algn="just"/>
            <a:r>
              <a:rPr lang="en-US" sz="1867" b="1" dirty="0">
                <a:ea typeface="Verdana"/>
              </a:rPr>
              <a:t>Any stimulant use (</a:t>
            </a:r>
            <a:r>
              <a:rPr lang="en-US" sz="1867" b="1" dirty="0" err="1">
                <a:ea typeface="Verdana"/>
              </a:rPr>
              <a:t>eg</a:t>
            </a:r>
            <a:r>
              <a:rPr lang="en-US" sz="1867" b="1" dirty="0">
                <a:ea typeface="Verdana"/>
              </a:rPr>
              <a:t>, cocaine, amphetamine), OR</a:t>
            </a:r>
          </a:p>
          <a:p>
            <a:pPr lvl="1" algn="just"/>
            <a:r>
              <a:rPr lang="en-US" sz="1867" b="1" dirty="0">
                <a:ea typeface="Verdana"/>
              </a:rPr>
              <a:t>5 or more sex partners </a:t>
            </a:r>
          </a:p>
          <a:p>
            <a:pPr lvl="1" algn="just"/>
            <a:endParaRPr lang="en-US" sz="1867" b="1" dirty="0">
              <a:ea typeface="Verdana"/>
            </a:endParaRPr>
          </a:p>
          <a:p>
            <a:pPr marL="0" indent="0" algn="just">
              <a:buNone/>
            </a:pPr>
            <a:r>
              <a:rPr lang="en-US" sz="1867" dirty="0">
                <a:ea typeface="Verdana"/>
              </a:rPr>
              <a:t>Potential participant is negative for HIV-1 and HIV-2 infection &lt;28 days prior to first vaccination.</a:t>
            </a:r>
          </a:p>
          <a:p>
            <a:pPr algn="just" defTabSz="914377">
              <a:lnSpc>
                <a:spcPct val="120000"/>
              </a:lnSpc>
              <a:spcBef>
                <a:spcPts val="1200"/>
              </a:spcBef>
            </a:pPr>
            <a:endParaRPr lang="en-US" sz="1867" dirty="0">
              <a:ea typeface="Verdana"/>
            </a:endParaRPr>
          </a:p>
          <a:p>
            <a:pPr algn="just" defTabSz="914377">
              <a:lnSpc>
                <a:spcPct val="120000"/>
              </a:lnSpc>
              <a:spcBef>
                <a:spcPts val="1200"/>
              </a:spcBef>
            </a:pPr>
            <a:endParaRPr lang="en-US" altLang="de-DE" sz="1867" dirty="0"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9887C-852D-ED40-A8B9-D362206DA0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FA54-1403-47E9-AB09-3A4F7D90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0" y="151637"/>
            <a:ext cx="10990479" cy="991363"/>
          </a:xfrm>
        </p:spPr>
        <p:txBody>
          <a:bodyPr>
            <a:normAutofit/>
          </a:bodyPr>
          <a:lstStyle/>
          <a:p>
            <a:r>
              <a:rPr lang="en-US" sz="3733" dirty="0"/>
              <a:t>Main exclusion criteria</a:t>
            </a:r>
            <a:endParaRPr lang="de-CH" sz="37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2D49-D915-49FA-96D7-024C3DE291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690" y="1229785"/>
            <a:ext cx="10779309" cy="4525433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0" indent="0" algn="just" defTabSz="914377">
              <a:buNone/>
            </a:pPr>
            <a:r>
              <a:rPr lang="en-US" sz="2133" dirty="0">
                <a:ea typeface="Verdana"/>
              </a:rPr>
              <a:t>Potential participant shares needles during injection of drugs or any other substance.</a:t>
            </a:r>
          </a:p>
          <a:p>
            <a:pPr marL="0" indent="0" algn="just" defTabSz="914377">
              <a:buNone/>
            </a:pPr>
            <a:endParaRPr lang="en-US" sz="2133" dirty="0">
              <a:ea typeface="Verdana"/>
            </a:endParaRPr>
          </a:p>
          <a:p>
            <a:pPr marL="0" indent="0" algn="just" defTabSz="914377">
              <a:buNone/>
            </a:pPr>
            <a:r>
              <a:rPr lang="en-US" sz="2133" dirty="0">
                <a:ea typeface="Verdana"/>
              </a:rPr>
              <a:t>Potential participant choosing to use </a:t>
            </a:r>
            <a:r>
              <a:rPr lang="en-US" sz="2133" dirty="0" err="1">
                <a:ea typeface="Verdana"/>
              </a:rPr>
              <a:t>PrEP</a:t>
            </a:r>
            <a:endParaRPr lang="en-US" sz="2133" dirty="0">
              <a:ea typeface="Verdana"/>
            </a:endParaRPr>
          </a:p>
          <a:p>
            <a:pPr marL="0" indent="0" algn="just" defTabSz="914377">
              <a:buNone/>
            </a:pPr>
            <a:endParaRPr lang="en-US" sz="2133" dirty="0">
              <a:ea typeface="Verdana"/>
            </a:endParaRPr>
          </a:p>
          <a:p>
            <a:pPr lvl="1" algn="just" defTabSz="914377"/>
            <a:r>
              <a:rPr lang="en-US" dirty="0">
                <a:ea typeface="Verdana"/>
              </a:rPr>
              <a:t>Note: Once participants received the first vaccination, they can decide at any time to initiate </a:t>
            </a:r>
            <a:r>
              <a:rPr lang="en-US" dirty="0" err="1">
                <a:ea typeface="Verdana"/>
              </a:rPr>
              <a:t>PrEP</a:t>
            </a:r>
            <a:r>
              <a:rPr lang="en-US" dirty="0">
                <a:ea typeface="Verdana"/>
              </a:rPr>
              <a:t>, while remaining in the study. </a:t>
            </a:r>
          </a:p>
          <a:p>
            <a:pPr lvl="1" algn="just" defTabSz="914377"/>
            <a:r>
              <a:rPr lang="en-US" dirty="0">
                <a:ea typeface="Verdana"/>
              </a:rPr>
              <a:t>The use of long acting </a:t>
            </a:r>
            <a:r>
              <a:rPr lang="en-US" dirty="0" err="1">
                <a:ea typeface="Verdana"/>
              </a:rPr>
              <a:t>PrEP</a:t>
            </a:r>
            <a:r>
              <a:rPr lang="en-US" dirty="0">
                <a:ea typeface="Verdana"/>
              </a:rPr>
              <a:t> is disallowed from 24 months prior to Day 1.</a:t>
            </a:r>
          </a:p>
          <a:p>
            <a:pPr algn="just" defTabSz="914377">
              <a:lnSpc>
                <a:spcPct val="120000"/>
              </a:lnSpc>
              <a:spcBef>
                <a:spcPts val="1200"/>
              </a:spcBef>
            </a:pPr>
            <a:endParaRPr lang="en-US" sz="2133" dirty="0">
              <a:ea typeface="Verdana"/>
            </a:endParaRPr>
          </a:p>
          <a:p>
            <a:pPr algn="just" defTabSz="914377">
              <a:lnSpc>
                <a:spcPct val="120000"/>
              </a:lnSpc>
              <a:spcBef>
                <a:spcPts val="1200"/>
              </a:spcBef>
            </a:pPr>
            <a:endParaRPr lang="en-US" altLang="de-DE" sz="1467" dirty="0"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E6E91-96D9-AF4C-8D6B-D401FCBFF6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5B31-40D8-4C0E-8DEB-C006B5A7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HIV prevention in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267C-694C-45FC-94E2-7D8910A5B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participants will be offered comprehensive prevention methods:</a:t>
            </a:r>
          </a:p>
          <a:p>
            <a:r>
              <a:rPr lang="en-US" sz="2133" dirty="0"/>
              <a:t>Risk reduction counseling</a:t>
            </a:r>
          </a:p>
          <a:p>
            <a:r>
              <a:rPr lang="en-US" sz="2133" dirty="0"/>
              <a:t>Condom and lubricant provision</a:t>
            </a:r>
          </a:p>
          <a:p>
            <a:r>
              <a:rPr lang="en-US" sz="2133" dirty="0"/>
              <a:t>Pre-Exposure prophylaxis counseling, referral, and linkage</a:t>
            </a:r>
          </a:p>
          <a:p>
            <a:r>
              <a:rPr lang="en-US" sz="2133" dirty="0"/>
              <a:t>Post Exposure prophylaxis counseling referral, and linkage</a:t>
            </a:r>
          </a:p>
          <a:p>
            <a:r>
              <a:rPr lang="en-US" sz="2133" dirty="0"/>
              <a:t>STI screening, access to treatment and referral</a:t>
            </a:r>
          </a:p>
          <a:p>
            <a:pPr marL="914377" lvl="1"/>
            <a:endParaRPr lang="en-US" dirty="0"/>
          </a:p>
          <a:p>
            <a:pPr marL="0" indent="0">
              <a:buNone/>
            </a:pPr>
            <a:r>
              <a:rPr lang="en-US" dirty="0"/>
              <a:t>The trial will allow some comparison of the Vaccine + Standard Prevention package vs. Standard Prevention package alone</a:t>
            </a:r>
            <a:endParaRPr lang="en-US" sz="4267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5CFB-EAE8-294B-82C3-CFD44266A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244BB5EC-2AD5-F649-A088-65F187F56F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8732A-CD01-B146-AB71-332E99F5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Global site distribution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5280D8-353D-DA40-A4B1-5191A6F8ECE9}"/>
              </a:ext>
            </a:extLst>
          </p:cNvPr>
          <p:cNvGrpSpPr/>
          <p:nvPr/>
        </p:nvGrpSpPr>
        <p:grpSpPr>
          <a:xfrm>
            <a:off x="1672616" y="1357608"/>
            <a:ext cx="9587669" cy="4319956"/>
            <a:chOff x="1101446" y="1018206"/>
            <a:chExt cx="7190752" cy="32399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616E2C-488D-AF4D-ABB8-AB49F7897ABE}"/>
                </a:ext>
              </a:extLst>
            </p:cNvPr>
            <p:cNvGrpSpPr/>
            <p:nvPr/>
          </p:nvGrpSpPr>
          <p:grpSpPr>
            <a:xfrm>
              <a:off x="1101446" y="1458643"/>
              <a:ext cx="7190752" cy="2799530"/>
              <a:chOff x="464767" y="916611"/>
              <a:chExt cx="8755610" cy="340876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44C6E55-5FA0-4D59-803E-02A87D6AF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5667" y="916611"/>
                <a:ext cx="2516821" cy="340876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95D61C-3DCC-4F66-8C9F-43E31AF2E8F2}"/>
                  </a:ext>
                </a:extLst>
              </p:cNvPr>
              <p:cNvSpPr txBox="1"/>
              <p:nvPr/>
            </p:nvSpPr>
            <p:spPr>
              <a:xfrm>
                <a:off x="2779140" y="3744753"/>
                <a:ext cx="1399824" cy="2810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Argentina</a:t>
                </a:r>
                <a:r>
                  <a:rPr lang="en-US" sz="1400" dirty="0">
                    <a:solidFill>
                      <a:srgbClr val="080808"/>
                    </a:solidFill>
                    <a:latin typeface="Verdana"/>
                  </a:rPr>
                  <a:t>: 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A6BF60-6A04-473D-A9F3-BD9EC4858BEB}"/>
                  </a:ext>
                </a:extLst>
              </p:cNvPr>
              <p:cNvSpPr txBox="1"/>
              <p:nvPr/>
            </p:nvSpPr>
            <p:spPr>
              <a:xfrm>
                <a:off x="2448907" y="1653729"/>
                <a:ext cx="1766265" cy="2810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USA: 24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2C52EF-6F02-49C6-8451-D21A012F2A7F}"/>
                  </a:ext>
                </a:extLst>
              </p:cNvPr>
              <p:cNvSpPr txBox="1"/>
              <p:nvPr/>
            </p:nvSpPr>
            <p:spPr>
              <a:xfrm>
                <a:off x="464767" y="2259239"/>
                <a:ext cx="1282105" cy="2810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r"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Mexico: 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9F2100-9A56-4F3E-A1B7-D866F401921F}"/>
                  </a:ext>
                </a:extLst>
              </p:cNvPr>
              <p:cNvSpPr txBox="1"/>
              <p:nvPr/>
            </p:nvSpPr>
            <p:spPr>
              <a:xfrm>
                <a:off x="1006955" y="2894396"/>
                <a:ext cx="1260627" cy="2810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r"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Peru: 5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3AED89-9289-41C0-A1C5-71A360AD551D}"/>
                  </a:ext>
                </a:extLst>
              </p:cNvPr>
              <p:cNvSpPr txBox="1"/>
              <p:nvPr/>
            </p:nvSpPr>
            <p:spPr>
              <a:xfrm>
                <a:off x="3352396" y="2940101"/>
                <a:ext cx="1231655" cy="2810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Brazil</a:t>
                </a:r>
                <a:r>
                  <a:rPr lang="en-US" sz="1400" dirty="0">
                    <a:solidFill>
                      <a:srgbClr val="080808"/>
                    </a:solidFill>
                    <a:latin typeface="Verdana"/>
                  </a:rPr>
                  <a:t>: 9</a:t>
                </a: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E6415A0-7595-4BC6-8B9E-71E9F1816586}"/>
                      </a:ext>
                    </a:extLst>
                  </p14:cNvPr>
                  <p14:cNvContentPartPr/>
                  <p14:nvPr/>
                </p14:nvContentPartPr>
                <p14:xfrm>
                  <a:off x="1745375" y="2131712"/>
                  <a:ext cx="203" cy="203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9E6415A0-7595-4BC6-8B9E-71E9F181658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24872" y="2111209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3215A5D-D66F-4A5C-85AE-BEEC357D7DF5}"/>
                      </a:ext>
                    </a:extLst>
                  </p14:cNvPr>
                  <p14:cNvContentPartPr/>
                  <p14:nvPr/>
                </p14:nvContentPartPr>
                <p14:xfrm>
                  <a:off x="1855134" y="2206503"/>
                  <a:ext cx="203" cy="203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3215A5D-D66F-4A5C-85AE-BEEC357D7DF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834631" y="218600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F062168-0435-4953-8AFF-A1D4B2DE51D7}"/>
                      </a:ext>
                    </a:extLst>
                  </p14:cNvPr>
                  <p14:cNvContentPartPr/>
                  <p14:nvPr/>
                </p14:nvContentPartPr>
                <p14:xfrm>
                  <a:off x="2069986" y="2146765"/>
                  <a:ext cx="203" cy="203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F062168-0435-4953-8AFF-A1D4B2DE51D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049483" y="2126262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77601015-A9FA-438E-9FD1-7056C2E76532}"/>
                      </a:ext>
                    </a:extLst>
                  </p14:cNvPr>
                  <p14:cNvContentPartPr/>
                  <p14:nvPr/>
                </p14:nvContentPartPr>
                <p14:xfrm>
                  <a:off x="2359561" y="2970738"/>
                  <a:ext cx="203" cy="203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77601015-A9FA-438E-9FD1-7056C2E7653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339058" y="295023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EE8FCF28-8D48-46C1-8AA8-2B063E8948DC}"/>
                      </a:ext>
                    </a:extLst>
                  </p14:cNvPr>
                  <p14:cNvContentPartPr/>
                  <p14:nvPr/>
                </p14:nvContentPartPr>
                <p14:xfrm>
                  <a:off x="2389531" y="2980661"/>
                  <a:ext cx="203" cy="2228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EE8FCF28-8D48-46C1-8AA8-2B063E8948D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369028" y="2935655"/>
                    <a:ext cx="41209" cy="922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632FB34F-735B-474F-A8BA-A08287A35C2D}"/>
                      </a:ext>
                    </a:extLst>
                  </p14:cNvPr>
                  <p14:cNvContentPartPr/>
                  <p14:nvPr/>
                </p14:nvContentPartPr>
                <p14:xfrm>
                  <a:off x="2389531" y="3015491"/>
                  <a:ext cx="203" cy="203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632FB34F-735B-474F-A8BA-A08287A35C2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369028" y="299498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23AC4288-8AD3-47FF-B9F2-10746117E9C8}"/>
                      </a:ext>
                    </a:extLst>
                  </p14:cNvPr>
                  <p14:cNvContentPartPr/>
                  <p14:nvPr/>
                </p14:nvContentPartPr>
                <p14:xfrm>
                  <a:off x="2354701" y="3005771"/>
                  <a:ext cx="203" cy="203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23AC4288-8AD3-47FF-B9F2-10746117E9C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334198" y="298526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F6A635C-0FCA-4299-BD98-88307429B361}"/>
                      </a:ext>
                    </a:extLst>
                  </p14:cNvPr>
                  <p14:cNvContentPartPr/>
                  <p14:nvPr/>
                </p14:nvContentPartPr>
                <p14:xfrm>
                  <a:off x="2449471" y="2785855"/>
                  <a:ext cx="203" cy="203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F6A635C-0FCA-4299-BD98-88307429B36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428968" y="2765352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8ADFAB3C-ABF6-40FD-98D2-6B015953109C}"/>
                      </a:ext>
                    </a:extLst>
                  </p14:cNvPr>
                  <p14:cNvContentPartPr/>
                  <p14:nvPr/>
                </p14:nvContentPartPr>
                <p14:xfrm>
                  <a:off x="3148502" y="3180528"/>
                  <a:ext cx="203" cy="203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8ADFAB3C-ABF6-40FD-98D2-6B015953109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127999" y="316002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2E1C191-580A-4ED0-8B8D-680DB93FA721}"/>
                      </a:ext>
                    </a:extLst>
                  </p14:cNvPr>
                  <p14:cNvContentPartPr/>
                  <p14:nvPr/>
                </p14:nvContentPartPr>
                <p14:xfrm>
                  <a:off x="3003714" y="3350021"/>
                  <a:ext cx="203" cy="203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2E1C191-580A-4ED0-8B8D-680DB93FA72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83211" y="332951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1BEFF506-7F1D-4E57-8E4F-3A4008C5A18B}"/>
                      </a:ext>
                    </a:extLst>
                  </p14:cNvPr>
                  <p14:cNvContentPartPr/>
                  <p14:nvPr/>
                </p14:nvContentPartPr>
                <p14:xfrm>
                  <a:off x="2779141" y="2745963"/>
                  <a:ext cx="203" cy="203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1BEFF506-7F1D-4E57-8E4F-3A4008C5A18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58638" y="272546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8F8AF9E9-1EE6-4E7E-8E18-F828CAD4EE66}"/>
                      </a:ext>
                    </a:extLst>
                  </p14:cNvPr>
                  <p14:cNvContentPartPr/>
                  <p14:nvPr/>
                </p14:nvContentPartPr>
                <p14:xfrm>
                  <a:off x="3163689" y="3285221"/>
                  <a:ext cx="203" cy="203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8F8AF9E9-1EE6-4E7E-8E18-F828CAD4EE6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143186" y="326471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EB4B329-9D0B-4446-BBB6-E4FF1A8025AD}"/>
                      </a:ext>
                    </a:extLst>
                  </p14:cNvPr>
                  <p14:cNvContentPartPr/>
                  <p14:nvPr/>
                </p14:nvContentPartPr>
                <p14:xfrm>
                  <a:off x="3078639" y="3310331"/>
                  <a:ext cx="203" cy="203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EB4B329-9D0B-4446-BBB6-E4FF1A8025A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8136" y="328982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5F8D76EC-8303-4C4A-BCB8-112FBF811BD6}"/>
                      </a:ext>
                    </a:extLst>
                  </p14:cNvPr>
                  <p14:cNvContentPartPr/>
                  <p14:nvPr/>
                </p14:nvContentPartPr>
                <p14:xfrm>
                  <a:off x="3093624" y="3340301"/>
                  <a:ext cx="203" cy="203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5F8D76EC-8303-4C4A-BCB8-112FBF811BD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73121" y="331979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BBF410F5-588D-4855-ABC3-F414FC541FFF}"/>
                      </a:ext>
                    </a:extLst>
                  </p14:cNvPr>
                  <p14:cNvContentPartPr/>
                  <p14:nvPr/>
                </p14:nvContentPartPr>
                <p14:xfrm>
                  <a:off x="3108609" y="3315191"/>
                  <a:ext cx="2228" cy="203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BBF410F5-588D-4855-ABC3-F414FC541FF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071104" y="3294688"/>
                    <a:ext cx="77237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072EFBD7-BBB8-461C-9CBE-98B03FCB2640}"/>
                      </a:ext>
                    </a:extLst>
                  </p14:cNvPr>
                  <p14:cNvContentPartPr/>
                  <p14:nvPr/>
                </p14:nvContentPartPr>
                <p14:xfrm>
                  <a:off x="3273444" y="3025413"/>
                  <a:ext cx="203" cy="203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072EFBD7-BBB8-461C-9CBE-98B03FCB264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252941" y="300491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F03AE6DF-D8E1-40C2-B121-E35706289412}"/>
                      </a:ext>
                    </a:extLst>
                  </p14:cNvPr>
                  <p14:cNvContentPartPr/>
                  <p14:nvPr/>
                </p14:nvContentPartPr>
                <p14:xfrm>
                  <a:off x="2729124" y="3545028"/>
                  <a:ext cx="203" cy="203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F03AE6DF-D8E1-40C2-B121-E3570628941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708621" y="352452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2FC63A31-EEFD-416A-ABC1-57759E3A5181}"/>
                      </a:ext>
                    </a:extLst>
                  </p14:cNvPr>
                  <p14:cNvContentPartPr/>
                  <p14:nvPr/>
                </p14:nvContentPartPr>
                <p14:xfrm>
                  <a:off x="2779141" y="3614891"/>
                  <a:ext cx="203" cy="203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2FC63A31-EEFD-416A-ABC1-57759E3A518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758638" y="359438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2615DDCB-0F97-469C-9014-644936058019}"/>
                      </a:ext>
                    </a:extLst>
                  </p14:cNvPr>
                  <p14:cNvContentPartPr/>
                  <p14:nvPr/>
                </p14:nvContentPartPr>
                <p14:xfrm>
                  <a:off x="2813971" y="3624813"/>
                  <a:ext cx="203" cy="203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2615DDCB-0F97-469C-9014-64493605801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793468" y="360431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0AB0AD69-E8C8-4890-85B5-069E27F5FD20}"/>
                      </a:ext>
                    </a:extLst>
                  </p14:cNvPr>
                  <p14:cNvContentPartPr/>
                  <p14:nvPr/>
                </p14:nvContentPartPr>
                <p14:xfrm>
                  <a:off x="1290968" y="1652463"/>
                  <a:ext cx="203" cy="203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0AB0AD69-E8C8-4890-85B5-069E27F5FD2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270465" y="163196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2260B30A-60B4-443D-852E-EF44D1A9EFC2}"/>
                      </a:ext>
                    </a:extLst>
                  </p14:cNvPr>
                  <p14:cNvContentPartPr/>
                  <p14:nvPr/>
                </p14:nvContentPartPr>
                <p14:xfrm>
                  <a:off x="1385738" y="1782265"/>
                  <a:ext cx="203" cy="203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2260B30A-60B4-443D-852E-EF44D1A9EFC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65235" y="1761762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D2B12840-88C4-400A-83B2-EF1121200463}"/>
                      </a:ext>
                    </a:extLst>
                  </p14:cNvPr>
                  <p14:cNvContentPartPr/>
                  <p14:nvPr/>
                </p14:nvContentPartPr>
                <p14:xfrm>
                  <a:off x="2499489" y="1527317"/>
                  <a:ext cx="203" cy="203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D2B12840-88C4-400A-83B2-EF112120046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478986" y="1506814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12D0992F-0C39-48E4-89D8-0061834FE6FE}"/>
                      </a:ext>
                    </a:extLst>
                  </p14:cNvPr>
                  <p14:cNvContentPartPr/>
                  <p14:nvPr/>
                </p14:nvContentPartPr>
                <p14:xfrm>
                  <a:off x="2519334" y="1547365"/>
                  <a:ext cx="203" cy="203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12D0992F-0C39-48E4-89D8-0061834FE6F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498831" y="1526862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F166EB56-8E85-40F5-8787-E255705D0405}"/>
                      </a:ext>
                    </a:extLst>
                  </p14:cNvPr>
                  <p14:cNvContentPartPr/>
                  <p14:nvPr/>
                </p14:nvContentPartPr>
                <p14:xfrm>
                  <a:off x="2464456" y="1582398"/>
                  <a:ext cx="203" cy="203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F166EB56-8E85-40F5-8787-E255705D040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443953" y="156189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0DDCFEB6-25C2-4765-AA1A-BBEE121B5A5E}"/>
                      </a:ext>
                    </a:extLst>
                  </p14:cNvPr>
                  <p14:cNvContentPartPr/>
                  <p14:nvPr/>
                </p14:nvContentPartPr>
                <p14:xfrm>
                  <a:off x="2489364" y="1582398"/>
                  <a:ext cx="203" cy="203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0DDCFEB6-25C2-4765-AA1A-BBEE121B5A5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468861" y="156189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3A925807-1B5B-496C-86D5-240D412633B8}"/>
                      </a:ext>
                    </a:extLst>
                  </p14:cNvPr>
                  <p14:cNvContentPartPr/>
                  <p14:nvPr/>
                </p14:nvContentPartPr>
                <p14:xfrm>
                  <a:off x="2449471" y="1557288"/>
                  <a:ext cx="20250" cy="10328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3A925807-1B5B-496C-86D5-240D412633B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405955" y="1515563"/>
                    <a:ext cx="107282" cy="937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EF287F06-98A4-4E81-93BE-18B13C26D85C}"/>
                      </a:ext>
                    </a:extLst>
                  </p14:cNvPr>
                  <p14:cNvContentPartPr/>
                  <p14:nvPr/>
                </p14:nvContentPartPr>
                <p14:xfrm>
                  <a:off x="2349639" y="1527317"/>
                  <a:ext cx="203" cy="203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EF287F06-98A4-4E81-93BE-18B13C26D85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29136" y="1506814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3F763BE2-6337-4AED-9792-D012EA8D3937}"/>
                      </a:ext>
                    </a:extLst>
                  </p14:cNvPr>
                  <p14:cNvContentPartPr/>
                  <p14:nvPr/>
                </p14:nvContentPartPr>
                <p14:xfrm>
                  <a:off x="1295828" y="1407437"/>
                  <a:ext cx="203" cy="203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3F763BE2-6337-4AED-9792-D012EA8D39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275325" y="1386934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03838251-F801-4474-95C5-684C67B5F170}"/>
                      </a:ext>
                    </a:extLst>
                  </p14:cNvPr>
                  <p14:cNvContentPartPr/>
                  <p14:nvPr/>
                </p14:nvContentPartPr>
                <p14:xfrm>
                  <a:off x="2110081" y="1552427"/>
                  <a:ext cx="203" cy="203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03838251-F801-4474-95C5-684C67B5F17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089578" y="1531924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D9AAF5E-ABA0-46B2-8E79-302D0BC3A25B}"/>
                      </a:ext>
                    </a:extLst>
                  </p14:cNvPr>
                  <p14:cNvContentPartPr/>
                  <p14:nvPr/>
                </p14:nvContentPartPr>
                <p14:xfrm>
                  <a:off x="1954966" y="1897083"/>
                  <a:ext cx="203" cy="203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D9AAF5E-ABA0-46B2-8E79-302D0BC3A25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934463" y="187658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BCC8A281-7C36-4A65-A3ED-FA44C90DFCB5}"/>
                      </a:ext>
                    </a:extLst>
                  </p14:cNvPr>
                  <p14:cNvContentPartPr/>
                  <p14:nvPr/>
                </p14:nvContentPartPr>
                <p14:xfrm>
                  <a:off x="2294761" y="2016963"/>
                  <a:ext cx="203" cy="203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BCC8A281-7C36-4A65-A3ED-FA44C90DFCB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274258" y="199646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402E4569-C309-4CA1-B3DC-6EE0712720F1}"/>
                      </a:ext>
                    </a:extLst>
                  </p14:cNvPr>
                  <p14:cNvContentPartPr/>
                  <p14:nvPr/>
                </p14:nvContentPartPr>
                <p14:xfrm>
                  <a:off x="2269651" y="1946898"/>
                  <a:ext cx="203" cy="203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402E4569-C309-4CA1-B3DC-6EE0712720F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249148" y="192639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D9FB99EB-01C5-4666-AC9A-881B7305F7E5}"/>
                      </a:ext>
                    </a:extLst>
                  </p14:cNvPr>
                  <p14:cNvContentPartPr/>
                  <p14:nvPr/>
                </p14:nvContentPartPr>
                <p14:xfrm>
                  <a:off x="2149915" y="1722325"/>
                  <a:ext cx="203" cy="203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D9FB99EB-01C5-4666-AC9A-881B7305F7E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29412" y="1701822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411E4748-310E-4EEB-805C-5666D296E1C9}"/>
                      </a:ext>
                    </a:extLst>
                  </p14:cNvPr>
                  <p14:cNvContentPartPr/>
                  <p14:nvPr/>
                </p14:nvContentPartPr>
                <p14:xfrm>
                  <a:off x="2144787" y="1817294"/>
                  <a:ext cx="203" cy="203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411E4748-310E-4EEB-805C-5666D296E1C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24284" y="1796791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43A24D16-67E8-42E8-BB82-DA15E34037BC}"/>
                      </a:ext>
                    </a:extLst>
                  </p14:cNvPr>
                  <p14:cNvContentPartPr/>
                  <p14:nvPr/>
                </p14:nvContentPartPr>
                <p14:xfrm>
                  <a:off x="2070130" y="1767211"/>
                  <a:ext cx="203" cy="203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43A24D16-67E8-42E8-BB82-DA15E34037B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049627" y="174670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64EE6AE-0B7D-49D5-8E54-EE5685401796}"/>
                      </a:ext>
                    </a:extLst>
                  </p14:cNvPr>
                  <p14:cNvContentPartPr/>
                  <p14:nvPr/>
                </p14:nvContentPartPr>
                <p14:xfrm>
                  <a:off x="2209646" y="1787125"/>
                  <a:ext cx="203" cy="203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64EE6AE-0B7D-49D5-8E54-EE568540179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89143" y="1766622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164564F-D1FD-4253-A838-6E92BEB25F0E}"/>
                      </a:ext>
                    </a:extLst>
                  </p14:cNvPr>
                  <p14:cNvContentPartPr/>
                  <p14:nvPr/>
                </p14:nvContentPartPr>
                <p14:xfrm>
                  <a:off x="2229961" y="1772343"/>
                  <a:ext cx="203" cy="203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164564F-D1FD-4253-A838-6E92BEB25F0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209458" y="175184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5CC9246D-2CD6-473E-873A-1A7ACF56F46D}"/>
                      </a:ext>
                    </a:extLst>
                  </p14:cNvPr>
                  <p14:cNvContentPartPr/>
                  <p14:nvPr/>
                </p14:nvContentPartPr>
                <p14:xfrm>
                  <a:off x="2424564" y="1592523"/>
                  <a:ext cx="203" cy="203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5CC9246D-2CD6-473E-873A-1A7ACF56F46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404061" y="157202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ABB32388-4327-4126-AE6F-8F88B412F780}"/>
                      </a:ext>
                    </a:extLst>
                  </p14:cNvPr>
                  <p14:cNvContentPartPr/>
                  <p14:nvPr/>
                </p14:nvContentPartPr>
                <p14:xfrm>
                  <a:off x="2369484" y="1642338"/>
                  <a:ext cx="203" cy="203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ABB32388-4327-4126-AE6F-8F88B412F78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48981" y="162183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6FA3D261-E64A-4E86-99C7-EEF3305416BD}"/>
                      </a:ext>
                    </a:extLst>
                  </p14:cNvPr>
                  <p14:cNvContentPartPr/>
                  <p14:nvPr/>
                </p14:nvContentPartPr>
                <p14:xfrm>
                  <a:off x="2264585" y="1587522"/>
                  <a:ext cx="203" cy="203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6FA3D261-E64A-4E86-99C7-EEF3305416B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244082" y="1567019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3213AB4-56B2-4B6A-AED2-A04DB7118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89204" y="967113"/>
                <a:ext cx="2806656" cy="2576992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6F8A167-09CA-44B4-BB94-2F388CB204B1}"/>
                  </a:ext>
                </a:extLst>
              </p:cNvPr>
              <p:cNvSpPr txBox="1"/>
              <p:nvPr/>
            </p:nvSpPr>
            <p:spPr>
              <a:xfrm>
                <a:off x="8027684" y="1760818"/>
                <a:ext cx="1007621" cy="2810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Poland: 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8CDC01-B6C7-425F-BEDB-2D4A4C10E90F}"/>
                  </a:ext>
                </a:extLst>
              </p:cNvPr>
              <p:cNvSpPr txBox="1"/>
              <p:nvPr/>
            </p:nvSpPr>
            <p:spPr>
              <a:xfrm>
                <a:off x="4388933" y="2336310"/>
                <a:ext cx="1256285" cy="2810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r"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Spain: 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A0866E2-D40A-47D4-A8E8-D70F10B7E1F6}"/>
                  </a:ext>
                </a:extLst>
              </p:cNvPr>
              <p:cNvSpPr txBox="1"/>
              <p:nvPr/>
            </p:nvSpPr>
            <p:spPr>
              <a:xfrm>
                <a:off x="8033335" y="2463270"/>
                <a:ext cx="1187042" cy="2810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defTabSz="1219024"/>
                <a:r>
                  <a:rPr lang="en-US" sz="1400" dirty="0">
                    <a:solidFill>
                      <a:srgbClr val="333333">
                        <a:lumMod val="50000"/>
                      </a:srgbClr>
                    </a:solidFill>
                    <a:latin typeface="Verdana"/>
                  </a:rPr>
                  <a:t>Italy: 3</a:t>
                </a: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810D0715-D82F-422D-8E99-963CB1F846A9}"/>
                      </a:ext>
                    </a:extLst>
                  </p14:cNvPr>
                  <p14:cNvContentPartPr/>
                  <p14:nvPr/>
                </p14:nvContentPartPr>
                <p14:xfrm>
                  <a:off x="7137267" y="1760818"/>
                  <a:ext cx="203" cy="203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810D0715-D82F-422D-8E99-963CB1F846A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6764" y="174031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9D8EF304-B042-4AA1-A0DE-925706845504}"/>
                      </a:ext>
                    </a:extLst>
                  </p14:cNvPr>
                  <p14:cNvContentPartPr/>
                  <p14:nvPr/>
                </p14:nvContentPartPr>
                <p14:xfrm>
                  <a:off x="7097375" y="1995718"/>
                  <a:ext cx="203" cy="203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9D8EF304-B042-4AA1-A0DE-92570684550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076872" y="1975215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F7B18BDB-7834-4D72-9F56-21CC377D2615}"/>
                      </a:ext>
                    </a:extLst>
                  </p14:cNvPr>
                  <p14:cNvContentPartPr/>
                  <p14:nvPr/>
                </p14:nvContentPartPr>
                <p14:xfrm>
                  <a:off x="7275170" y="1918971"/>
                  <a:ext cx="2228" cy="2228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F7B18BDB-7834-4D72-9F56-21CC377D261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230164" y="1881466"/>
                    <a:ext cx="92239" cy="77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35792EBC-38A8-447E-9614-D4C224E25882}"/>
                      </a:ext>
                    </a:extLst>
                  </p14:cNvPr>
                  <p14:cNvContentPartPr/>
                  <p14:nvPr/>
                </p14:nvContentPartPr>
                <p14:xfrm>
                  <a:off x="6575937" y="2505006"/>
                  <a:ext cx="2228" cy="2228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35792EBC-38A8-447E-9614-D4C224E2588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530931" y="2467501"/>
                    <a:ext cx="92239" cy="77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8EE1EB44-3985-4798-808E-4B93D377C4E6}"/>
                      </a:ext>
                    </a:extLst>
                  </p14:cNvPr>
                  <p14:cNvContentPartPr/>
                  <p14:nvPr/>
                </p14:nvContentPartPr>
                <p14:xfrm>
                  <a:off x="6698854" y="2552998"/>
                  <a:ext cx="4253" cy="2228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8EE1EB44-3985-4798-808E-4B93D377C4E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655899" y="2507992"/>
                    <a:ext cx="90164" cy="922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3501CD1-2C4B-4DFE-AAA0-1A42347BD3A9}"/>
                      </a:ext>
                    </a:extLst>
                  </p14:cNvPr>
                  <p14:cNvContentPartPr/>
                  <p14:nvPr/>
                </p14:nvContentPartPr>
                <p14:xfrm>
                  <a:off x="6772767" y="2739703"/>
                  <a:ext cx="203" cy="203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3501CD1-2C4B-4DFE-AAA0-1A42347BD3A9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752264" y="271920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57087BFF-21AB-45B2-A71F-63FE4E9EA4AA}"/>
                      </a:ext>
                    </a:extLst>
                  </p14:cNvPr>
                  <p14:cNvContentPartPr/>
                  <p14:nvPr/>
                </p14:nvContentPartPr>
                <p14:xfrm>
                  <a:off x="6133471" y="2784861"/>
                  <a:ext cx="203" cy="203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57087BFF-21AB-45B2-A71F-63FE4E9EA4A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112968" y="276435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E6F869DB-6EE0-404A-8E87-04702D2CE6C5}"/>
                      </a:ext>
                    </a:extLst>
                  </p14:cNvPr>
                  <p14:cNvContentPartPr/>
                  <p14:nvPr/>
                </p14:nvContentPartPr>
                <p14:xfrm>
                  <a:off x="6153522" y="2794783"/>
                  <a:ext cx="203" cy="203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E6F869DB-6EE0-404A-8E87-04702D2CE6C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133019" y="277428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5834D728-3676-41F5-A6C0-A1233C8EAE77}"/>
                      </a:ext>
                    </a:extLst>
                  </p14:cNvPr>
                  <p14:cNvContentPartPr/>
                  <p14:nvPr/>
                </p14:nvContentPartPr>
                <p14:xfrm>
                  <a:off x="5973702" y="2964681"/>
                  <a:ext cx="203" cy="203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5834D728-3676-41F5-A6C0-A1233C8EAE77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953199" y="2944178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0B5EC0E2-0535-4B74-803B-2FA47E99173B}"/>
                      </a:ext>
                    </a:extLst>
                  </p14:cNvPr>
                  <p14:cNvContentPartPr/>
                  <p14:nvPr/>
                </p14:nvContentPartPr>
                <p14:xfrm>
                  <a:off x="5798944" y="2899476"/>
                  <a:ext cx="203" cy="203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0B5EC0E2-0535-4B74-803B-2FA47E99173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778441" y="2878973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12E0C69C-6455-48DC-B5EE-FE6E3E727DEB}"/>
                      </a:ext>
                    </a:extLst>
                  </p14:cNvPr>
                  <p14:cNvContentPartPr/>
                  <p14:nvPr/>
                </p14:nvContentPartPr>
                <p14:xfrm>
                  <a:off x="5813929" y="2924383"/>
                  <a:ext cx="203" cy="203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12E0C69C-6455-48DC-B5EE-FE6E3E727D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793426" y="2903880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5B3CFB7F-A293-4351-8D66-0598C76F24C1}"/>
                      </a:ext>
                    </a:extLst>
                  </p14:cNvPr>
                  <p14:cNvContentPartPr/>
                  <p14:nvPr/>
                </p14:nvContentPartPr>
                <p14:xfrm>
                  <a:off x="5753989" y="3079296"/>
                  <a:ext cx="203" cy="203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5B3CFB7F-A293-4351-8D66-0598C76F24C1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733486" y="3058793"/>
                    <a:ext cx="41209" cy="412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5264BF-0A8E-814A-82DD-2827EFC931ED}"/>
                </a:ext>
              </a:extLst>
            </p:cNvPr>
            <p:cNvSpPr txBox="1"/>
            <p:nvPr/>
          </p:nvSpPr>
          <p:spPr>
            <a:xfrm>
              <a:off x="5551504" y="1018206"/>
              <a:ext cx="94761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24"/>
              <a:r>
                <a:rPr lang="en-US" sz="2133" b="1" dirty="0">
                  <a:solidFill>
                    <a:srgbClr val="333333"/>
                  </a:solidFill>
                  <a:latin typeface="Verdana"/>
                </a:rPr>
                <a:t>Europe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95452A6-456D-214D-BB4B-55B60BF620BD}"/>
                </a:ext>
              </a:extLst>
            </p:cNvPr>
            <p:cNvSpPr txBox="1"/>
            <p:nvPr/>
          </p:nvSpPr>
          <p:spPr>
            <a:xfrm>
              <a:off x="1693398" y="1028674"/>
              <a:ext cx="120129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24"/>
              <a:r>
                <a:rPr lang="en-US" sz="2133" b="1" dirty="0">
                  <a:solidFill>
                    <a:srgbClr val="333333"/>
                  </a:solidFill>
                  <a:latin typeface="Verdana"/>
                </a:rPr>
                <a:t>Americas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1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C58E50-4727-F74B-801F-BD3BFAE6C03F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422678" y="1263074"/>
          <a:ext cx="10761787" cy="48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53">
                  <a:extLst>
                    <a:ext uri="{9D8B030D-6E8A-4147-A177-3AD203B41FA5}">
                      <a16:colId xmlns:a16="http://schemas.microsoft.com/office/drawing/2014/main" val="1860180559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2253159653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714877548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183204942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40435328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980986313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293403711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11809576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760531006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467742036"/>
                    </a:ext>
                  </a:extLst>
                </a:gridCol>
              </a:tblGrid>
              <a:tr h="488308">
                <a:tc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0 months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15-30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FU After 30</a:t>
                      </a:r>
                    </a:p>
                  </a:txBody>
                  <a:tcPr marL="82920" marR="82920" marT="41460" marB="414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61529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156F44-F525-DD4C-A4B8-25E8945F8A65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422678" y="1790478"/>
          <a:ext cx="10761787" cy="33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53">
                  <a:extLst>
                    <a:ext uri="{9D8B030D-6E8A-4147-A177-3AD203B41FA5}">
                      <a16:colId xmlns:a16="http://schemas.microsoft.com/office/drawing/2014/main" val="2689991229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667204285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1043843219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3018284677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4258081906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409497566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641855573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381116310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38101349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518892479"/>
                    </a:ext>
                  </a:extLst>
                </a:gridCol>
              </a:tblGrid>
              <a:tr h="33628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Vaccination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82920" marR="82920" marT="41460" marB="4146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82920" marR="82920" marT="41460" marB="4146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82920" marR="82920" marT="41460" marB="4146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636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BA1679-7EB1-3245-87F7-BA22F5CD9B7B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422678" y="2342017"/>
          <a:ext cx="10761787" cy="33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53">
                  <a:extLst>
                    <a:ext uri="{9D8B030D-6E8A-4147-A177-3AD203B41FA5}">
                      <a16:colId xmlns:a16="http://schemas.microsoft.com/office/drawing/2014/main" val="2047477783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3034733466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2347034177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2779887020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445624684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639515258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784539676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820656645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97455844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916235822"/>
                    </a:ext>
                  </a:extLst>
                </a:gridCol>
              </a:tblGrid>
              <a:tr h="33628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HIV test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Q3mo</a:t>
                      </a: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Q3mo</a:t>
                      </a:r>
                    </a:p>
                  </a:txBody>
                  <a:tcPr marL="82920" marR="82920" marT="41460" marB="4146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3694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00BEB2-E257-A742-9310-6EA4FF6C2C2D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422678" y="2893563"/>
          <a:ext cx="10761787" cy="67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53">
                  <a:extLst>
                    <a:ext uri="{9D8B030D-6E8A-4147-A177-3AD203B41FA5}">
                      <a16:colId xmlns:a16="http://schemas.microsoft.com/office/drawing/2014/main" val="2069293673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372655835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1572285823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248099110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675273154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237203881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4252336313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68915620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678038516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784908057"/>
                    </a:ext>
                  </a:extLst>
                </a:gridCol>
              </a:tblGrid>
              <a:tr h="33628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Humoral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Q6mo</a:t>
                      </a:r>
                    </a:p>
                  </a:txBody>
                  <a:tcPr marL="82920" marR="82920" marT="41460" marB="414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42859"/>
                  </a:ext>
                </a:extLst>
              </a:tr>
              <a:tr h="33628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Cellular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43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32323C-51C3-E342-A0AC-BEBD5329941F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422678" y="3815947"/>
          <a:ext cx="10761787" cy="82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53">
                  <a:extLst>
                    <a:ext uri="{9D8B030D-6E8A-4147-A177-3AD203B41FA5}">
                      <a16:colId xmlns:a16="http://schemas.microsoft.com/office/drawing/2014/main" val="4169557872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808059123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653453307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2692485872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599790678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969152783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2678253107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762978985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684133969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689005917"/>
                    </a:ext>
                  </a:extLst>
                </a:gridCol>
              </a:tblGrid>
              <a:tr h="48932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Chlamydia/</a:t>
                      </a:r>
                    </a:p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Gonorrhea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Q6mo</a:t>
                      </a:r>
                    </a:p>
                  </a:txBody>
                  <a:tcPr marL="82920" marR="82920" marT="41460" marB="414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Q6mo</a:t>
                      </a:r>
                    </a:p>
                  </a:txBody>
                  <a:tcPr marL="82920" marR="82920" marT="41460" marB="4146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50511"/>
                  </a:ext>
                </a:extLst>
              </a:tr>
              <a:tr h="33628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Syphilis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Q6mo</a:t>
                      </a:r>
                    </a:p>
                  </a:txBody>
                  <a:tcPr marL="82920" marR="82920" marT="41460" marB="4146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Q6mo</a:t>
                      </a:r>
                    </a:p>
                  </a:txBody>
                  <a:tcPr marL="82920" marR="82920" marT="41460" marB="4146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5823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6F2618-1F5A-C243-B12F-2668572B951B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422678" y="4905950"/>
          <a:ext cx="10761787" cy="832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53">
                  <a:extLst>
                    <a:ext uri="{9D8B030D-6E8A-4147-A177-3AD203B41FA5}">
                      <a16:colId xmlns:a16="http://schemas.microsoft.com/office/drawing/2014/main" val="900252388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3234735144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1599740817"/>
                    </a:ext>
                  </a:extLst>
                </a:gridCol>
                <a:gridCol w="980644">
                  <a:extLst>
                    <a:ext uri="{9D8B030D-6E8A-4147-A177-3AD203B41FA5}">
                      <a16:colId xmlns:a16="http://schemas.microsoft.com/office/drawing/2014/main" val="910180243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604458443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901424341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167851046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27969877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3235387240"/>
                    </a:ext>
                  </a:extLst>
                </a:gridCol>
                <a:gridCol w="1077117">
                  <a:extLst>
                    <a:ext uri="{9D8B030D-6E8A-4147-A177-3AD203B41FA5}">
                      <a16:colId xmlns:a16="http://schemas.microsoft.com/office/drawing/2014/main" val="1156742504"/>
                    </a:ext>
                  </a:extLst>
                </a:gridCol>
              </a:tblGrid>
              <a:tr h="4896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Safety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Solicited</a:t>
                      </a:r>
                    </a:p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Unsolicited </a:t>
                      </a:r>
                    </a:p>
                  </a:txBody>
                  <a:tcPr marL="82920" marR="82920" marT="41460" marB="414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Solicited 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Unsolicited</a:t>
                      </a:r>
                    </a:p>
                  </a:txBody>
                  <a:tcPr marL="82920" marR="82920" marT="41460" marB="414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Solicited </a:t>
                      </a:r>
                    </a:p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Unsolicited</a:t>
                      </a:r>
                    </a:p>
                  </a:txBody>
                  <a:tcPr marL="82920" marR="82920" marT="41460" marB="414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rgbClr val="080808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rgbClr val="080808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Solicited </a:t>
                      </a:r>
                    </a:p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Unsolicited</a:t>
                      </a:r>
                    </a:p>
                  </a:txBody>
                  <a:tcPr marL="82920" marR="82920" marT="41460" marB="414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rgbClr val="080808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rgbClr val="080808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rgbClr val="080808"/>
                        </a:solidFill>
                      </a:endParaRP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50624"/>
                  </a:ext>
                </a:extLst>
              </a:tr>
              <a:tr h="34248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Safety</a:t>
                      </a:r>
                    </a:p>
                  </a:txBody>
                  <a:tcPr marL="82920" marR="82920" marT="41460" marB="414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Continuously</a:t>
                      </a:r>
                    </a:p>
                  </a:txBody>
                  <a:tcPr marL="82920" marR="82920" marT="41460" marB="4146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53681"/>
                  </a:ext>
                </a:extLst>
              </a:tr>
            </a:tbl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37F5A311-A0BA-E148-A590-46413C97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Study Evaluations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AF4C42-54A6-407E-9E11-DE1F89DD1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51379" y="6646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4">
              <a:defRPr/>
            </a:pPr>
            <a:endParaRPr lang="en-US" dirty="0">
              <a:solidFill>
                <a:srgbClr val="505050"/>
              </a:solidFill>
              <a:latin typeface="Verdan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Disclosure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6604-08B5-B748-AD3B-A39EBE19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93" y="1229455"/>
            <a:ext cx="8610033" cy="4525963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following conflicts of interest to declare: 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621" lvl="1" indent="-571486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an employee of Janssen Vaccines &amp; Prevention B.V., a pharmaceutical company of Johnson &amp; Johnson</a:t>
            </a:r>
          </a:p>
          <a:p>
            <a:pPr marL="1028621" lvl="1" indent="-571486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621" lvl="1" indent="-571486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hold equity shares in Johnson &amp; Johnson</a:t>
            </a:r>
          </a:p>
          <a:p>
            <a:pPr lvl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3955-1759-412D-BA86-205E8B89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Efficacy Evaluations</a:t>
            </a:r>
            <a:endParaRPr lang="de-CH" sz="37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AC7F-8F72-4D5E-9853-2DF584EB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93" y="1229455"/>
            <a:ext cx="11338489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An HIV test will be performed approximately every 3 months. </a:t>
            </a:r>
            <a:br>
              <a:rPr lang="en-US" sz="2400" dirty="0"/>
            </a:br>
            <a:r>
              <a:rPr lang="en-US" sz="2400" dirty="0"/>
              <a:t>Testing will be performed according to a sponsor-approved HIV testing algorithm that differentiates VISP from true HIV infection.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Flexibility is given for additional HIV tests as unscheduled visits.</a:t>
            </a:r>
            <a:br>
              <a:rPr lang="en-US" sz="2400" b="1" dirty="0"/>
            </a:br>
            <a:r>
              <a:rPr lang="en-US" sz="2400" dirty="0"/>
              <a:t>Participants should refrain from performing any HIV testing outside of the study protocol.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b="1" dirty="0"/>
              <a:t>Participant with a confirmed positive HIV test during the study, will remain in the study but NO further vaccinations will be administered.</a:t>
            </a:r>
            <a:br>
              <a:rPr lang="en-US" sz="2400" dirty="0"/>
            </a:br>
            <a:r>
              <a:rPr lang="en-US" sz="2400" dirty="0"/>
              <a:t>A blinded endpoint adjudication process will be in place.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3C7E1-5684-4B4F-9710-234BC61C4F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1B90-7D96-404C-96AA-ECFDCDD0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Participant Reported Outcomes</a:t>
            </a:r>
            <a:endParaRPr lang="de-CH" sz="37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7BD72-C9C6-4F7E-B442-F9DF0A28F5EF}"/>
              </a:ext>
            </a:extLst>
          </p:cNvPr>
          <p:cNvSpPr txBox="1"/>
          <p:nvPr/>
        </p:nvSpPr>
        <p:spPr>
          <a:xfrm>
            <a:off x="1251255" y="3878952"/>
            <a:ext cx="1143421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3" defTabSz="914377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2" algn="l"/>
              </a:tabLst>
            </a:pPr>
            <a:endParaRPr lang="en-US" altLang="de-DE" sz="1600" b="1" dirty="0" bmk="">
              <a:solidFill>
                <a:srgbClr val="333333"/>
              </a:solidFill>
              <a:latin typeface="Verdan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D7203-AA05-AF40-9A3E-BCD868D44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04746"/>
            <a:ext cx="1813169" cy="3201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91B26D-5B77-F646-AE4F-87F746F5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93" y="1229455"/>
            <a:ext cx="10990476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Sexual Activity Questionnaire</a:t>
            </a:r>
            <a:br>
              <a:rPr lang="en-US" sz="2400" b="1" dirty="0"/>
            </a:br>
            <a:r>
              <a:rPr lang="en-US" sz="2400" dirty="0"/>
              <a:t>Assess determinants of HIV acquisition throughout the study as well as information on HIV testing outside the study.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Questionnaire on the Use of Oral </a:t>
            </a:r>
            <a:r>
              <a:rPr lang="en-US" sz="2400" b="1" dirty="0" err="1"/>
              <a:t>PrEP</a:t>
            </a:r>
            <a:r>
              <a:rPr lang="en-US" sz="2400" b="1" dirty="0"/>
              <a:t> </a:t>
            </a:r>
            <a:br>
              <a:rPr lang="en-US" sz="2400" b="1" dirty="0"/>
            </a:br>
            <a:r>
              <a:rPr lang="en-US" sz="2400" dirty="0"/>
              <a:t>Information on use of and adherence to </a:t>
            </a:r>
            <a:r>
              <a:rPr lang="en-US" sz="2400" dirty="0" err="1"/>
              <a:t>PrEP.</a:t>
            </a:r>
            <a:r>
              <a:rPr lang="en-US" sz="2400" b="1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Social Impact </a:t>
            </a:r>
            <a:r>
              <a:rPr lang="en-US" sz="2400" b="1" dirty="0">
                <a:solidFill>
                  <a:srgbClr val="080808"/>
                </a:solidFill>
              </a:rPr>
              <a:t>Questionnaire </a:t>
            </a:r>
            <a:br>
              <a:rPr lang="en-US" sz="2400" b="1" dirty="0"/>
            </a:br>
            <a:r>
              <a:rPr lang="en-US" sz="2400" dirty="0"/>
              <a:t>Problems experienced with personal relationships, employment, education, health care, housing, health, disability or life insurance, travel, and immigration.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Vaccine regimen acceptability</a:t>
            </a:r>
          </a:p>
          <a:p>
            <a:pPr>
              <a:spcBef>
                <a:spcPts val="1200"/>
              </a:spcBef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29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4341-7EB3-49F6-8389-1C4164C2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1" y="151637"/>
            <a:ext cx="10990479" cy="991363"/>
          </a:xfrm>
        </p:spPr>
        <p:txBody>
          <a:bodyPr>
            <a:normAutofit/>
          </a:bodyPr>
          <a:lstStyle/>
          <a:p>
            <a:r>
              <a:rPr lang="en-US" sz="3733" dirty="0"/>
              <a:t>Evaluation HIV infected individuals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0A9E8F-30C0-4E13-B228-73A380C2721B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81831" y="1590170"/>
            <a:ext cx="5364480" cy="40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133" dirty="0">
                <a:latin typeface="+mn-lt"/>
                <a:ea typeface="Times New Roman" panose="02020603050405020304" pitchFamily="18" charset="0"/>
              </a:rPr>
              <a:t>Participants will remain in the study but </a:t>
            </a:r>
            <a:r>
              <a:rPr lang="en-US" altLang="de-DE" sz="2133" b="1" dirty="0">
                <a:latin typeface="+mn-lt"/>
                <a:ea typeface="Times New Roman" panose="02020603050405020304" pitchFamily="18" charset="0"/>
              </a:rPr>
              <a:t>NO further vaccinations </a:t>
            </a:r>
            <a:r>
              <a:rPr lang="en-US" altLang="de-DE" sz="2133" dirty="0">
                <a:latin typeface="+mn-lt"/>
                <a:ea typeface="Times New Roman" panose="02020603050405020304" pitchFamily="18" charset="0"/>
              </a:rPr>
              <a:t>will be administered.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2133" dirty="0">
              <a:latin typeface="+mn-lt"/>
              <a:ea typeface="Times New Roman" panose="02020603050405020304" pitchFamily="18" charset="0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133" dirty="0">
                <a:latin typeface="+mn-lt"/>
                <a:ea typeface="Times New Roman" panose="02020603050405020304" pitchFamily="18" charset="0"/>
              </a:rPr>
              <a:t>The participant will be </a:t>
            </a:r>
            <a:r>
              <a:rPr lang="en-US" altLang="de-DE" sz="2133" b="1" dirty="0">
                <a:latin typeface="+mn-lt"/>
                <a:ea typeface="Times New Roman" panose="02020603050405020304" pitchFamily="18" charset="0"/>
              </a:rPr>
              <a:t>followed‑up until approximately 6 months after the diagnosis.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2133" b="1" dirty="0">
              <a:latin typeface="+mn-lt"/>
              <a:ea typeface="Times New Roman" panose="02020603050405020304" pitchFamily="18" charset="0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133" dirty="0">
                <a:latin typeface="+mn-lt"/>
                <a:ea typeface="Times New Roman" panose="02020603050405020304" pitchFamily="18" charset="0"/>
              </a:rPr>
              <a:t>Referral to a local clinic for medical treatment and follow-up.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D99F97-BDB3-4C5B-A00E-F27E1529A6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8495693"/>
              </p:ext>
            </p:extLst>
          </p:nvPr>
        </p:nvGraphicFramePr>
        <p:xfrm>
          <a:off x="6248401" y="1826719"/>
          <a:ext cx="5361771" cy="369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63">
                  <a:extLst>
                    <a:ext uri="{9D8B030D-6E8A-4147-A177-3AD203B41FA5}">
                      <a16:colId xmlns:a16="http://schemas.microsoft.com/office/drawing/2014/main" val="2926519698"/>
                    </a:ext>
                  </a:extLst>
                </a:gridCol>
                <a:gridCol w="1072727">
                  <a:extLst>
                    <a:ext uri="{9D8B030D-6E8A-4147-A177-3AD203B41FA5}">
                      <a16:colId xmlns:a16="http://schemas.microsoft.com/office/drawing/2014/main" val="1964989276"/>
                    </a:ext>
                  </a:extLst>
                </a:gridCol>
                <a:gridCol w="1072727">
                  <a:extLst>
                    <a:ext uri="{9D8B030D-6E8A-4147-A177-3AD203B41FA5}">
                      <a16:colId xmlns:a16="http://schemas.microsoft.com/office/drawing/2014/main" val="990123695"/>
                    </a:ext>
                  </a:extLst>
                </a:gridCol>
                <a:gridCol w="1072727">
                  <a:extLst>
                    <a:ext uri="{9D8B030D-6E8A-4147-A177-3AD203B41FA5}">
                      <a16:colId xmlns:a16="http://schemas.microsoft.com/office/drawing/2014/main" val="499226620"/>
                    </a:ext>
                  </a:extLst>
                </a:gridCol>
                <a:gridCol w="1072727">
                  <a:extLst>
                    <a:ext uri="{9D8B030D-6E8A-4147-A177-3AD203B41FA5}">
                      <a16:colId xmlns:a16="http://schemas.microsoft.com/office/drawing/2014/main" val="1973067306"/>
                    </a:ext>
                  </a:extLst>
                </a:gridCol>
              </a:tblGrid>
              <a:tr h="49445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Time and events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87061"/>
                  </a:ext>
                </a:extLst>
              </a:tr>
              <a:tr h="3524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Event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Confirm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Exit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74207123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sz="1100" dirty="0"/>
                        <a:t>HIV test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36244836"/>
                  </a:ext>
                </a:extLst>
              </a:tr>
              <a:tr h="393032">
                <a:tc>
                  <a:txBody>
                    <a:bodyPr/>
                    <a:lstStyle/>
                    <a:p>
                      <a:r>
                        <a:rPr lang="en-US" sz="1100" dirty="0"/>
                        <a:t>HIV VL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17341"/>
                  </a:ext>
                </a:extLst>
              </a:tr>
              <a:tr h="401052">
                <a:tc>
                  <a:txBody>
                    <a:bodyPr/>
                    <a:lstStyle/>
                    <a:p>
                      <a:r>
                        <a:rPr lang="en-US" sz="1100" dirty="0"/>
                        <a:t>CD4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04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en-US" sz="1100" dirty="0"/>
                        <a:t>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28654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100" dirty="0"/>
                        <a:t>Social Impact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9469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r>
                        <a:rPr lang="en-US" sz="1100" dirty="0"/>
                        <a:t>Counsel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52871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r>
                        <a:rPr lang="en-US" sz="1100" dirty="0"/>
                        <a:t>Humoral/</a:t>
                      </a:r>
                    </a:p>
                    <a:p>
                      <a:r>
                        <a:rPr lang="en-US" sz="1100" dirty="0"/>
                        <a:t>Cellular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171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DF35C6-BF7A-7C4B-950C-335C6A502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14424-8D11-B449-B648-136F5FC4EEA1}"/>
              </a:ext>
            </a:extLst>
          </p:cNvPr>
          <p:cNvCxnSpPr>
            <a:cxnSpLocks/>
          </p:cNvCxnSpPr>
          <p:nvPr/>
        </p:nvCxnSpPr>
        <p:spPr>
          <a:xfrm flipH="1">
            <a:off x="931682" y="1253836"/>
            <a:ext cx="18929" cy="41771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700155-2171-484A-AD70-1934E4A1A6A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770E0-6B09-F64F-AD61-2C6D0B17AA1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3D25B-54E2-C144-B5A5-2937B6CE52C8}"/>
              </a:ext>
            </a:extLst>
          </p:cNvPr>
          <p:cNvSpPr/>
          <p:nvPr/>
        </p:nvSpPr>
        <p:spPr>
          <a:xfrm>
            <a:off x="931681" y="725835"/>
            <a:ext cx="5082987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1219024"/>
            <a:r>
              <a:rPr lang="en-US" sz="3733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IMBOKODO</a:t>
            </a:r>
          </a:p>
          <a:p>
            <a:pPr defTabSz="1219024"/>
            <a:r>
              <a:rPr lang="en-US" sz="37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18F93-7FEB-DB42-A0F4-E12727C88D8D}"/>
              </a:ext>
            </a:extLst>
          </p:cNvPr>
          <p:cNvSpPr/>
          <p:nvPr/>
        </p:nvSpPr>
        <p:spPr>
          <a:xfrm>
            <a:off x="7058762" y="725835"/>
            <a:ext cx="4474052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1219024"/>
            <a:r>
              <a:rPr lang="pt" sz="3733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MOSAICO</a:t>
            </a:r>
          </a:p>
          <a:p>
            <a:pPr defTabSz="1219024"/>
            <a:r>
              <a:rPr lang="pt" sz="37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Ph3</a:t>
            </a:r>
            <a:endParaRPr lang="en-US" sz="3733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806831-0DB4-714E-9F3D-4223C340FF20}"/>
              </a:ext>
            </a:extLst>
          </p:cNvPr>
          <p:cNvCxnSpPr>
            <a:cxnSpLocks/>
          </p:cNvCxnSpPr>
          <p:nvPr/>
        </p:nvCxnSpPr>
        <p:spPr>
          <a:xfrm>
            <a:off x="963348" y="2109737"/>
            <a:ext cx="528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B4A74-AF04-CA43-8EDD-354AB9E75BBE}"/>
              </a:ext>
            </a:extLst>
          </p:cNvPr>
          <p:cNvCxnSpPr>
            <a:cxnSpLocks/>
          </p:cNvCxnSpPr>
          <p:nvPr/>
        </p:nvCxnSpPr>
        <p:spPr>
          <a:xfrm>
            <a:off x="7090428" y="2109737"/>
            <a:ext cx="528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D073A-D33F-F945-8577-379D286A009E}"/>
              </a:ext>
            </a:extLst>
          </p:cNvPr>
          <p:cNvSpPr/>
          <p:nvPr/>
        </p:nvSpPr>
        <p:spPr>
          <a:xfrm>
            <a:off x="931682" y="3016428"/>
            <a:ext cx="3124253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Predominantly Clade 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4D15F-0E50-5943-9E5D-EC3C44FEDFFC}"/>
              </a:ext>
            </a:extLst>
          </p:cNvPr>
          <p:cNvSpPr/>
          <p:nvPr/>
        </p:nvSpPr>
        <p:spPr>
          <a:xfrm>
            <a:off x="7058762" y="3016428"/>
            <a:ext cx="3121047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Predominantly Clade B</a:t>
            </a:r>
            <a:endParaRPr lang="en-AU" sz="2133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2E755-94EC-A64A-BC42-B9D19E3006E4}"/>
              </a:ext>
            </a:extLst>
          </p:cNvPr>
          <p:cNvSpPr/>
          <p:nvPr/>
        </p:nvSpPr>
        <p:spPr>
          <a:xfrm>
            <a:off x="931682" y="3508670"/>
            <a:ext cx="2926570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Heterosexual Women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FB834-1FC4-D04D-BAE9-5F47EEF9C7CE}"/>
              </a:ext>
            </a:extLst>
          </p:cNvPr>
          <p:cNvSpPr/>
          <p:nvPr/>
        </p:nvSpPr>
        <p:spPr>
          <a:xfrm>
            <a:off x="7058762" y="3508670"/>
            <a:ext cx="1440587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MSM + TG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E137E2-B3B5-7A41-8E22-B6293341B4B2}"/>
              </a:ext>
            </a:extLst>
          </p:cNvPr>
          <p:cNvSpPr/>
          <p:nvPr/>
        </p:nvSpPr>
        <p:spPr>
          <a:xfrm>
            <a:off x="931681" y="4000913"/>
            <a:ext cx="3604128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Intra-vaginal transmission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D8315F-DB4D-2E41-AEB5-10326ADD67DD}"/>
              </a:ext>
            </a:extLst>
          </p:cNvPr>
          <p:cNvSpPr/>
          <p:nvPr/>
        </p:nvSpPr>
        <p:spPr>
          <a:xfrm>
            <a:off x="7058762" y="4000913"/>
            <a:ext cx="3401572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Intra-rectal transmission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C3AB2-8051-4E4D-AFD5-6628384D104F}"/>
              </a:ext>
            </a:extLst>
          </p:cNvPr>
          <p:cNvSpPr/>
          <p:nvPr/>
        </p:nvSpPr>
        <p:spPr>
          <a:xfrm>
            <a:off x="931682" y="2524185"/>
            <a:ext cx="2140009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Southern Africa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44232A-BA13-BC4B-8F90-6724C2D67116}"/>
              </a:ext>
            </a:extLst>
          </p:cNvPr>
          <p:cNvSpPr/>
          <p:nvPr/>
        </p:nvSpPr>
        <p:spPr>
          <a:xfrm>
            <a:off x="7058761" y="2524185"/>
            <a:ext cx="2417328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Americas, Europe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46A753-33EC-104F-859C-FCA915C8AEDA}"/>
              </a:ext>
            </a:extLst>
          </p:cNvPr>
          <p:cNvSpPr/>
          <p:nvPr/>
        </p:nvSpPr>
        <p:spPr>
          <a:xfrm>
            <a:off x="931681" y="4493157"/>
            <a:ext cx="2301912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Limited PrEP use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8F1D8A-9AAD-7A41-A743-5A48D8731304}"/>
              </a:ext>
            </a:extLst>
          </p:cNvPr>
          <p:cNvSpPr/>
          <p:nvPr/>
        </p:nvSpPr>
        <p:spPr>
          <a:xfrm>
            <a:off x="7058762" y="4493157"/>
            <a:ext cx="2643352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dirty="0">
                <a:solidFill>
                  <a:srgbClr val="FFFFFF"/>
                </a:solidFill>
                <a:latin typeface="Verdana"/>
              </a:rPr>
              <a:t>Increased PrEP use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02DD26-8D9D-4245-8021-02CB7BED9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AC60FE-0656-1842-BCF8-B733F9F8CC6B}"/>
              </a:ext>
            </a:extLst>
          </p:cNvPr>
          <p:cNvGrpSpPr/>
          <p:nvPr/>
        </p:nvGrpSpPr>
        <p:grpSpPr>
          <a:xfrm>
            <a:off x="931681" y="5248649"/>
            <a:ext cx="4450898" cy="627216"/>
            <a:chOff x="698761" y="3936486"/>
            <a:chExt cx="3338173" cy="4704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F0301A-91FF-884E-BE58-9354124D8DAC}"/>
                </a:ext>
              </a:extLst>
            </p:cNvPr>
            <p:cNvSpPr/>
            <p:nvPr/>
          </p:nvSpPr>
          <p:spPr>
            <a:xfrm>
              <a:off x="698761" y="4029823"/>
              <a:ext cx="3338173" cy="37707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defTabSz="1219024"/>
              <a:r>
                <a:rPr lang="en-AU" sz="2667" b="1" dirty="0">
                  <a:solidFill>
                    <a:srgbClr val="FFFFFF"/>
                  </a:solidFill>
                  <a:latin typeface="Verdana"/>
                </a:rPr>
                <a:t>Fully enrolled Q2 2019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14AAD9F-4BC8-4A44-AB7E-79EDC35646D0}"/>
                </a:ext>
              </a:extLst>
            </p:cNvPr>
            <p:cNvCxnSpPr>
              <a:cxnSpLocks/>
            </p:cNvCxnSpPr>
            <p:nvPr/>
          </p:nvCxnSpPr>
          <p:spPr>
            <a:xfrm>
              <a:off x="722511" y="3936486"/>
              <a:ext cx="396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FBCC20-66F3-E347-BC04-B4C3B9F16972}"/>
              </a:ext>
            </a:extLst>
          </p:cNvPr>
          <p:cNvGrpSpPr/>
          <p:nvPr/>
        </p:nvGrpSpPr>
        <p:grpSpPr>
          <a:xfrm>
            <a:off x="7058761" y="5248649"/>
            <a:ext cx="2788584" cy="627216"/>
            <a:chOff x="5294071" y="3936486"/>
            <a:chExt cx="2091438" cy="4704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EDAB8C-59CC-FA48-BDCC-4332536523E5}"/>
                </a:ext>
              </a:extLst>
            </p:cNvPr>
            <p:cNvSpPr/>
            <p:nvPr/>
          </p:nvSpPr>
          <p:spPr>
            <a:xfrm>
              <a:off x="5294071" y="4029823"/>
              <a:ext cx="2091438" cy="37707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defTabSz="1219024"/>
              <a:r>
                <a:rPr lang="en-AU" sz="2667" b="1" dirty="0">
                  <a:solidFill>
                    <a:srgbClr val="FFFFFF"/>
                  </a:solidFill>
                  <a:latin typeface="Verdana"/>
                </a:rPr>
                <a:t>Start Q3 2019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5DBCD-9656-6A4C-BA15-209722E990AD}"/>
                </a:ext>
              </a:extLst>
            </p:cNvPr>
            <p:cNvCxnSpPr>
              <a:cxnSpLocks/>
            </p:cNvCxnSpPr>
            <p:nvPr/>
          </p:nvCxnSpPr>
          <p:spPr>
            <a:xfrm>
              <a:off x="5317821" y="3936486"/>
              <a:ext cx="396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17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7E278D-FBF7-4AB9-8945-99A58452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0" y="151637"/>
            <a:ext cx="10990479" cy="991363"/>
          </a:xfrm>
        </p:spPr>
        <p:txBody>
          <a:bodyPr>
            <a:normAutofit fontScale="90000"/>
          </a:bodyPr>
          <a:lstStyle/>
          <a:p>
            <a:r>
              <a:rPr lang="en-US" sz="2933" dirty="0"/>
              <a:t>HPX3002/HVTN 706 Protocol Team </a:t>
            </a:r>
            <a:r>
              <a:rPr lang="en-US" sz="3733" dirty="0"/>
              <a:t>Acknowledgements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ADB3CE-26BE-404D-A7B6-36495627961F}"/>
              </a:ext>
            </a:extLst>
          </p:cNvPr>
          <p:cNvSpPr txBox="1">
            <a:spLocks noGrp="1"/>
          </p:cNvSpPr>
          <p:nvPr>
            <p:ph idx="4294967295"/>
          </p:nvPr>
        </p:nvSpPr>
        <p:spPr bwMode="auto">
          <a:xfrm>
            <a:off x="619690" y="1428084"/>
            <a:ext cx="10989733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DC3B0F"/>
              </a:buClr>
              <a:buFont typeface="Arial" charset="0"/>
              <a:buChar char="•"/>
              <a:defRPr sz="3400" kern="120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Century Gothic" pitchFamily="34" charset="0"/>
              <a:buChar char="−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+mn-lt"/>
              </a:rPr>
              <a:t>Janssen Team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Sabrina Spinosa Guzman, Protocol Leadership Chair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Ludo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Lavreys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Study Responsible Physician 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Vicky Cárdenas, Study Responsible Scientist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Frank Tomaka, Franchise Clinical Leader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Maria Grazia Pau, Compound Development Team Leader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Carla Truyers, Study Statistician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Steven Nijs, Clinical Team Statistical Lead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Daniel Stieh, Biomarkers Lead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Zelda Euler, Senior Scientist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Wolf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Ribbens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Senior Associate Scientist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Raphaele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Roten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Medical Safety Officer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Lorenz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Scheppler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Global Regulatory Affairs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Olive Yuan, Associate Director Data Management 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Caroline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Hodin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Global Data Manager Specialist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Wouter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Vandermeiren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Senior Global Data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Chris McShane, GCDO Clinical Program Leader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Karen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Buleza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GCDO Clinical Trial Leader 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Johan De Decker, Senior Clinical Trial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Cornelia Linthicum, Senior Clinical Trial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Eveline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Hoste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Associate Director Reg Medical Writing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Anick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Vandingenen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Associate Dir. Reg Medical Writing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Corina Ramers-Verhoeven, Global Communication Leader, Vaccines R&amp;D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287330" indent="0">
              <a:spcBef>
                <a:spcPts val="0"/>
              </a:spcBef>
              <a:spcAft>
                <a:spcPts val="267"/>
              </a:spcAft>
              <a:buNone/>
            </a:pPr>
            <a:endParaRPr lang="en-US" sz="1300" dirty="0">
              <a:solidFill>
                <a:schemeClr val="tx1"/>
              </a:solidFill>
              <a:latin typeface="+mn-lt"/>
            </a:endParaRPr>
          </a:p>
          <a:p>
            <a:pPr marL="287330" indent="0">
              <a:spcBef>
                <a:spcPts val="0"/>
              </a:spcBef>
              <a:buNone/>
            </a:pPr>
            <a:endParaRPr lang="en-US" sz="13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8D24A-027B-47BF-A92B-5E92936150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5C802-F466-4055-9FF2-711C5754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33" dirty="0"/>
              <a:t>HPX3002/HVTN 706 Protocol Team </a:t>
            </a:r>
            <a:r>
              <a:rPr lang="en-US" sz="3733" dirty="0"/>
              <a:t>Acknowledgements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F48DA1D-A559-4E0A-B63B-44FE1EFD8CD8}"/>
              </a:ext>
            </a:extLst>
          </p:cNvPr>
          <p:cNvSpPr txBox="1">
            <a:spLocks noGrp="1"/>
          </p:cNvSpPr>
          <p:nvPr>
            <p:ph idx="4294967295"/>
          </p:nvPr>
        </p:nvSpPr>
        <p:spPr bwMode="auto">
          <a:xfrm>
            <a:off x="620434" y="1374160"/>
            <a:ext cx="11443228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180000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DC3B0F"/>
              </a:buClr>
              <a:buFont typeface="Arial" charset="0"/>
              <a:buChar char="•"/>
              <a:defRPr sz="3400" kern="120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Century Gothic" pitchFamily="34" charset="0"/>
              <a:buChar char="−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HVTN Team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Larry Corey, Principal Investigator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 Kublin, Principal Staff Scientist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 Buchbinder, HVTN Chair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Philipp Mann, Protocol Team Leader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Megan Jones, Clinical Safety Specialist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 De La Grecca, Regional Medical Liaison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India Tindale, Clinical Trials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Niles Eaton, Director of Site Operations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Laurie Rinn, Regulatory Associate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Mariel Franklin, Regulatory Project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Stephaun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Wallace, Sen Community Engagement Project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Aziel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Gangerdine, Director of Communication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Steven Wakefield, Director of External Relations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endParaRPr lang="en-US" sz="1467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DAIDS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Julia Hutter, Medical Officer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Hural, Associate Director of Laboratory Operations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Mike Stirewalt, Quality Assurance Program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Katheryn Dougherty, Quality Assurance Associate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Jennifer Hanke, Protocol Operations Coordinator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 Sanders, Protocol Operations Coordinator</a:t>
            </a:r>
            <a:endParaRPr lang="en-US" sz="1467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SCHARP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Jessica Andriesen, Associate Director of Data Operations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 Bunts, Data Operations Project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Lauren Young, Lab Data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Nada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Aboulhosn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Research Project Manager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Ostbye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Sr. Manager, Programming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Julie Stofel, Manager, Clinical Programming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Craig Chin, Prin. Clinical Programmer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Brad Fischer, Sr. Clinical Programmer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Abby Isaacs, Statistical Research Associate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 Luedtke, Study Statistician</a:t>
            </a:r>
          </a:p>
          <a:p>
            <a:pPr marL="0" indent="0">
              <a:spcBef>
                <a:spcPts val="0"/>
              </a:spcBef>
              <a:spcAft>
                <a:spcPts val="267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Carone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Study Statistician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29065-E5DD-4332-9665-4E127A53F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"/>
            <a:ext cx="1813169" cy="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0626D3-B8EE-4D8D-AC13-2779E04F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HPX3002/HVTN 706 </a:t>
            </a:r>
            <a:br>
              <a:rPr lang="en-US" sz="3200" dirty="0"/>
            </a:br>
            <a:r>
              <a:rPr lang="en-US" sz="3200" dirty="0"/>
              <a:t>Acknowledgements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7F14A-2572-924A-B665-75F5440E3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22" y="2366605"/>
            <a:ext cx="5396863" cy="1843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42D4A-39DD-4AE5-B8B8-1EEB41C526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7" y="1"/>
            <a:ext cx="1813169" cy="32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2569C-70F6-4CFD-AACE-4939BD5C5846}"/>
              </a:ext>
            </a:extLst>
          </p:cNvPr>
          <p:cNvSpPr txBox="1"/>
          <p:nvPr/>
        </p:nvSpPr>
        <p:spPr>
          <a:xfrm>
            <a:off x="6978870" y="2916898"/>
            <a:ext cx="466228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4"/>
            <a:r>
              <a:rPr lang="en-US" sz="2133" b="1" dirty="0">
                <a:solidFill>
                  <a:srgbClr val="333333"/>
                </a:solidFill>
                <a:latin typeface="Verdana"/>
              </a:rPr>
              <a:t>National Institute of Allergy and Infectious Diseases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3C8E1-061D-4625-9820-B9F9D1A63B19}"/>
              </a:ext>
            </a:extLst>
          </p:cNvPr>
          <p:cNvSpPr txBox="1"/>
          <p:nvPr/>
        </p:nvSpPr>
        <p:spPr>
          <a:xfrm>
            <a:off x="3597443" y="4662898"/>
            <a:ext cx="512167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4"/>
            <a:r>
              <a:rPr lang="en-US" sz="2133" b="1" dirty="0">
                <a:solidFill>
                  <a:srgbClr val="333333"/>
                </a:solidFill>
                <a:latin typeface="Verdana"/>
              </a:rPr>
              <a:t>U.S. Army Medical Research </a:t>
            </a:r>
          </a:p>
          <a:p>
            <a:pPr algn="ctr" defTabSz="1219024"/>
            <a:r>
              <a:rPr lang="en-US" sz="2133" b="1" dirty="0">
                <a:solidFill>
                  <a:srgbClr val="333333"/>
                </a:solidFill>
                <a:latin typeface="Verdana"/>
              </a:rPr>
              <a:t>and Development Command</a:t>
            </a:r>
          </a:p>
        </p:txBody>
      </p:sp>
    </p:spTree>
    <p:extLst>
      <p:ext uri="{BB962C8B-B14F-4D97-AF65-F5344CB8AC3E}">
        <p14:creationId xmlns:p14="http://schemas.microsoft.com/office/powerpoint/2010/main" val="38180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2D4BC-8430-456E-ABBE-138F7577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61" y="93131"/>
            <a:ext cx="10990479" cy="991363"/>
          </a:xfrm>
        </p:spPr>
        <p:txBody>
          <a:bodyPr/>
          <a:lstStyle/>
          <a:p>
            <a:pPr algn="ctr"/>
            <a:r>
              <a:rPr lang="en-US" dirty="0"/>
              <a:t>Acknowledgements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EB7DD-5046-4D2C-B0E2-7C33694E8694}"/>
              </a:ext>
            </a:extLst>
          </p:cNvPr>
          <p:cNvSpPr/>
          <p:nvPr/>
        </p:nvSpPr>
        <p:spPr>
          <a:xfrm>
            <a:off x="611019" y="1389276"/>
            <a:ext cx="5818093" cy="4337131"/>
          </a:xfrm>
          <a:prstGeom prst="rect">
            <a:avLst/>
          </a:prstGeom>
          <a:solidFill>
            <a:srgbClr val="D4E5F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333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F2B26D47-8160-4A58-8EA3-68DB95AF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35" y="1461611"/>
            <a:ext cx="4728392" cy="12240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/>
          <a:lstStyle/>
          <a:p>
            <a:pPr defTabSz="685766">
              <a:spcBef>
                <a:spcPct val="20000"/>
              </a:spcBef>
              <a:defRPr/>
            </a:pPr>
            <a:r>
              <a:rPr lang="en-US" sz="1333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Janssen COMPOUND DEVELOPMENT TEAM</a:t>
            </a:r>
            <a:br>
              <a:rPr lang="en-US" sz="1333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333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Iedo Beeksma</a:t>
            </a: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Antoine El Khoury </a:t>
            </a: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Knaapen</a:t>
            </a: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Steven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Nijs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Valerie Oriol-Mathieu</a:t>
            </a: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Grazia</a:t>
            </a: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Pau</a:t>
            </a: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Lorenz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Scheppler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Stieh</a:t>
            </a: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Tomaka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Trott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Wegmann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"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Weijtens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" defTabSz="685766">
              <a:spcBef>
                <a:spcPct val="20000"/>
              </a:spcBef>
              <a:defRPr/>
            </a:pPr>
            <a:b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...and their teams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F208B0F7-B1BD-4CDD-8F25-DEE08842B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489" y="2999917"/>
            <a:ext cx="2935819" cy="12735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/>
          <a:lstStyle/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b="1" kern="0" cap="al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management </a:t>
            </a: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Jerry Sadoff</a:t>
            </a: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Stefan Thoelen</a:t>
            </a: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Macaya</a:t>
            </a: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Douoguih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Jenny Hendriks</a:t>
            </a: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Hanneke Schuitemaker</a:t>
            </a: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 van Hoof</a:t>
            </a: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Mathai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Mammen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766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 </a:t>
            </a:r>
            <a:r>
              <a:rPr lang="en-US" sz="1333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Stoffels</a:t>
            </a:r>
            <a:endParaRPr lang="en-US" sz="1333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FD911-8A90-42F2-BDE5-4291D8C709D7}"/>
              </a:ext>
            </a:extLst>
          </p:cNvPr>
          <p:cNvSpPr/>
          <p:nvPr/>
        </p:nvSpPr>
        <p:spPr>
          <a:xfrm>
            <a:off x="6554775" y="4130183"/>
            <a:ext cx="4575253" cy="1596224"/>
          </a:xfrm>
          <a:prstGeom prst="rect">
            <a:avLst/>
          </a:prstGeom>
          <a:solidFill>
            <a:srgbClr val="0070C0"/>
          </a:solidFill>
        </p:spPr>
        <p:txBody>
          <a:bodyPr wrap="square" lIns="240000" tIns="144000" rIns="240000" bIns="144000" anchor="ctr">
            <a:noAutofit/>
          </a:bodyPr>
          <a:lstStyle/>
          <a:p>
            <a:pPr defTabSz="914354">
              <a:lnSpc>
                <a:spcPct val="120000"/>
              </a:lnSpc>
              <a:defRPr/>
            </a:pPr>
            <a:r>
              <a:rPr lang="en-US" sz="1867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investigators, their staffs and study participants, external consultants and funders of the clinical development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1B623-E604-4E38-B7DB-B0D9CCFB6B65}"/>
              </a:ext>
            </a:extLst>
          </p:cNvPr>
          <p:cNvSpPr/>
          <p:nvPr/>
        </p:nvSpPr>
        <p:spPr>
          <a:xfrm>
            <a:off x="6554775" y="1367448"/>
            <a:ext cx="4575252" cy="1632469"/>
          </a:xfrm>
          <a:prstGeom prst="rect">
            <a:avLst/>
          </a:prstGeom>
          <a:solidFill>
            <a:srgbClr val="D4E5F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333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028">
            <a:extLst>
              <a:ext uri="{FF2B5EF4-FFF2-40B4-BE49-F238E27FC236}">
                <a16:creationId xmlns:a16="http://schemas.microsoft.com/office/drawing/2014/main" id="{29F08077-190F-44ED-BECD-EFFE1E5E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012" y="1461612"/>
            <a:ext cx="3141029" cy="12582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/>
          <a:lstStyle/>
          <a:p>
            <a:pPr defTabSz="685766">
              <a:spcBef>
                <a:spcPct val="20000"/>
              </a:spcBef>
              <a:defRPr/>
            </a:pPr>
            <a:r>
              <a:rPr lang="en-US" sz="1333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DAIDS, NIAID</a:t>
            </a:r>
            <a:br>
              <a:rPr lang="en-US" sz="1333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333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 Dieffenbach</a:t>
            </a:r>
          </a:p>
          <a:p>
            <a:pPr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Julia Hutter</a:t>
            </a:r>
          </a:p>
          <a:p>
            <a:pPr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Mary Marovich</a:t>
            </a:r>
          </a:p>
          <a:p>
            <a:pPr defTabSz="685766">
              <a:spcBef>
                <a:spcPct val="20000"/>
              </a:spcBef>
              <a:defRPr/>
            </a:pPr>
            <a:r>
              <a:rPr lang="en-US" sz="1333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Tina Tong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156CB-0CFE-4833-9D79-B95DDE336FA1}"/>
              </a:ext>
            </a:extLst>
          </p:cNvPr>
          <p:cNvSpPr/>
          <p:nvPr/>
        </p:nvSpPr>
        <p:spPr>
          <a:xfrm>
            <a:off x="6554775" y="3069369"/>
            <a:ext cx="4575253" cy="991364"/>
          </a:xfrm>
          <a:prstGeom prst="rect">
            <a:avLst/>
          </a:prstGeom>
          <a:solidFill>
            <a:srgbClr val="0070C0"/>
          </a:solidFill>
        </p:spPr>
        <p:txBody>
          <a:bodyPr wrap="square" lIns="240000" tIns="144000" rIns="240000" bIns="144000" anchor="ctr">
            <a:noAutofit/>
          </a:bodyPr>
          <a:lstStyle/>
          <a:p>
            <a:pPr defTabSz="914354">
              <a:lnSpc>
                <a:spcPct val="120000"/>
              </a:lnSpc>
              <a:defRPr/>
            </a:pPr>
            <a:r>
              <a:rPr lang="en-US" sz="1867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Communities and advocates for their valuable input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3B7DE-DC0F-4451-9BB5-C4C425124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63" t="66852" r="469" b="20984"/>
          <a:stretch/>
        </p:blipFill>
        <p:spPr>
          <a:xfrm>
            <a:off x="9433805" y="121949"/>
            <a:ext cx="2638180" cy="4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9CE3A8-6B88-274E-804F-EBB227874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1D4BB2-2A5A-8442-B32A-D99B9A44C9A6}"/>
              </a:ext>
            </a:extLst>
          </p:cNvPr>
          <p:cNvSpPr/>
          <p:nvPr/>
        </p:nvSpPr>
        <p:spPr>
          <a:xfrm>
            <a:off x="-1" y="1"/>
            <a:ext cx="12192000" cy="6883049"/>
          </a:xfrm>
          <a:prstGeom prst="rect">
            <a:avLst/>
          </a:prstGeom>
          <a:solidFill>
            <a:srgbClr val="080808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A34DF-C66C-FC4E-B179-955373181294}"/>
              </a:ext>
            </a:extLst>
          </p:cNvPr>
          <p:cNvSpPr txBox="1"/>
          <p:nvPr/>
        </p:nvSpPr>
        <p:spPr>
          <a:xfrm>
            <a:off x="1877538" y="2333317"/>
            <a:ext cx="8436925" cy="2086725"/>
          </a:xfrm>
          <a:prstGeom prst="rect">
            <a:avLst/>
          </a:prstGeom>
          <a:noFill/>
          <a:effectLst>
            <a:outerShdw blurRad="546100" sx="91000" sy="91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1219024">
              <a:lnSpc>
                <a:spcPct val="90000"/>
              </a:lnSpc>
            </a:pPr>
            <a:r>
              <a:rPr lang="en-US" sz="4800" b="1" dirty="0">
                <a:solidFill>
                  <a:srgbClr val="FFFFFF">
                    <a:alpha val="86000"/>
                  </a:srgbClr>
                </a:solidFill>
                <a:effectLst>
                  <a:outerShdw blurRad="431800" sx="102000" sy="102000" algn="ctr" rotWithShape="0">
                    <a:prstClr val="black">
                      <a:alpha val="28000"/>
                    </a:prstClr>
                  </a:outerShdw>
                </a:effectLst>
                <a:latin typeface="Verdana"/>
              </a:rPr>
              <a:t>Towards a global</a:t>
            </a:r>
            <a:br>
              <a:rPr lang="en-US" sz="9600" b="1" dirty="0">
                <a:solidFill>
                  <a:srgbClr val="FFFFFF">
                    <a:alpha val="86000"/>
                  </a:srgbClr>
                </a:solidFill>
                <a:effectLst>
                  <a:outerShdw blurRad="431800" sx="102000" sy="102000" algn="ctr" rotWithShape="0">
                    <a:prstClr val="black">
                      <a:alpha val="28000"/>
                    </a:prstClr>
                  </a:outerShdw>
                </a:effectLst>
                <a:latin typeface="Verdana"/>
              </a:rPr>
            </a:br>
            <a:r>
              <a:rPr lang="en-US" sz="9600" b="1" dirty="0">
                <a:solidFill>
                  <a:srgbClr val="FFFFFF">
                    <a:alpha val="86000"/>
                  </a:srgbClr>
                </a:solidFill>
                <a:effectLst>
                  <a:outerShdw blurRad="431800" sx="102000" sy="102000" algn="ctr" rotWithShape="0">
                    <a:prstClr val="black">
                      <a:alpha val="28000"/>
                    </a:prstClr>
                  </a:outerShdw>
                </a:effectLst>
                <a:latin typeface="Verdana"/>
              </a:rPr>
              <a:t>HIV vaccine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78E7D-1663-E440-A6DD-449322140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13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78E7D-1663-E440-A6DD-449322140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F60243-388A-6C46-82C7-3640CCAAC7A9}"/>
              </a:ext>
            </a:extLst>
          </p:cNvPr>
          <p:cNvSpPr txBox="1"/>
          <p:nvPr/>
        </p:nvSpPr>
        <p:spPr>
          <a:xfrm>
            <a:off x="6237082" y="2248975"/>
            <a:ext cx="5415265" cy="23327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1219024">
              <a:lnSpc>
                <a:spcPct val="130000"/>
              </a:lnSpc>
            </a:pPr>
            <a:r>
              <a:rPr lang="en-US" sz="3733" b="1" dirty="0">
                <a:solidFill>
                  <a:srgbClr val="FFC000"/>
                </a:solidFill>
                <a:latin typeface="Verdana"/>
              </a:rPr>
              <a:t>Clade diversity</a:t>
            </a:r>
          </a:p>
          <a:p>
            <a:pPr defTabSz="1219024">
              <a:lnSpc>
                <a:spcPct val="130000"/>
              </a:lnSpc>
            </a:pPr>
            <a:r>
              <a:rPr lang="en-US" sz="3733" b="1" dirty="0">
                <a:solidFill>
                  <a:srgbClr val="FFC000"/>
                </a:solidFill>
                <a:latin typeface="Verdana"/>
              </a:rPr>
              <a:t>Transmission mode</a:t>
            </a:r>
          </a:p>
          <a:p>
            <a:pPr defTabSz="1219024">
              <a:lnSpc>
                <a:spcPct val="130000"/>
              </a:lnSpc>
            </a:pPr>
            <a:r>
              <a:rPr lang="en-US" sz="3733" b="1" dirty="0">
                <a:solidFill>
                  <a:srgbClr val="FFC000"/>
                </a:solidFill>
                <a:latin typeface="Verdana"/>
              </a:rPr>
              <a:t>Use of </a:t>
            </a:r>
            <a:r>
              <a:rPr lang="en-US" sz="3733" b="1" dirty="0" err="1">
                <a:solidFill>
                  <a:srgbClr val="FFC000"/>
                </a:solidFill>
                <a:latin typeface="Verdana"/>
              </a:rPr>
              <a:t>PrEP</a:t>
            </a:r>
            <a:endParaRPr lang="en-US" sz="3733" b="1" dirty="0">
              <a:solidFill>
                <a:srgbClr val="FFC000"/>
              </a:solidFill>
              <a:latin typeface="Verdan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60065-9CEF-A04F-B140-48003C0A83F4}"/>
              </a:ext>
            </a:extLst>
          </p:cNvPr>
          <p:cNvGrpSpPr/>
          <p:nvPr/>
        </p:nvGrpSpPr>
        <p:grpSpPr>
          <a:xfrm>
            <a:off x="1644290" y="2327688"/>
            <a:ext cx="4446357" cy="2185214"/>
            <a:chOff x="975975" y="1335457"/>
            <a:chExt cx="3334768" cy="16389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C3AEF-5691-AE4F-BAF0-9AC1EC3C10B1}"/>
                </a:ext>
              </a:extLst>
            </p:cNvPr>
            <p:cNvSpPr txBox="1"/>
            <p:nvPr/>
          </p:nvSpPr>
          <p:spPr>
            <a:xfrm>
              <a:off x="975975" y="1335457"/>
              <a:ext cx="3148939" cy="1638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024"/>
              <a:r>
                <a:rPr lang="en-US" sz="3200" dirty="0">
                  <a:solidFill>
                    <a:srgbClr val="FFFFFF"/>
                  </a:solidFill>
                  <a:latin typeface="Verdana"/>
                </a:rPr>
                <a:t>Considerations for</a:t>
              </a:r>
              <a:br>
                <a:rPr lang="en-US" sz="3733" dirty="0">
                  <a:solidFill>
                    <a:srgbClr val="FFFFFF"/>
                  </a:solidFill>
                  <a:latin typeface="Verdana"/>
                </a:rPr>
              </a:br>
              <a:r>
                <a:rPr lang="en-US" sz="7200" b="1" dirty="0">
                  <a:solidFill>
                    <a:srgbClr val="FFFFFF"/>
                  </a:solidFill>
                  <a:latin typeface="Verdana"/>
                </a:rPr>
                <a:t>efficacy</a:t>
              </a:r>
            </a:p>
            <a:p>
              <a:pPr algn="r" defTabSz="1219024"/>
              <a:r>
                <a:rPr lang="en-US" sz="3200" dirty="0">
                  <a:solidFill>
                    <a:srgbClr val="FFFFFF"/>
                  </a:solidFill>
                  <a:latin typeface="Verdana"/>
                </a:rPr>
                <a:t>evaluation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A87D46-C657-444A-957F-ECE7CA481CE5}"/>
                </a:ext>
              </a:extLst>
            </p:cNvPr>
            <p:cNvCxnSpPr>
              <a:cxnSpLocks/>
            </p:cNvCxnSpPr>
            <p:nvPr/>
          </p:nvCxnSpPr>
          <p:spPr>
            <a:xfrm>
              <a:off x="4310743" y="1368709"/>
              <a:ext cx="0" cy="155118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3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7B5A5-6122-4682-B007-22E4B79FD640}"/>
              </a:ext>
            </a:extLst>
          </p:cNvPr>
          <p:cNvSpPr txBox="1"/>
          <p:nvPr/>
        </p:nvSpPr>
        <p:spPr>
          <a:xfrm>
            <a:off x="4071378" y="4520062"/>
            <a:ext cx="195803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4">
              <a:lnSpc>
                <a:spcPct val="90000"/>
              </a:lnSpc>
            </a:pPr>
            <a:r>
              <a:rPr lang="en-US" sz="1200" dirty="0">
                <a:solidFill>
                  <a:srgbClr val="333333"/>
                </a:solidFill>
                <a:latin typeface="Verdana"/>
              </a:rPr>
              <a:t>D. Stieh: Tue, 23 Jul </a:t>
            </a:r>
          </a:p>
          <a:p>
            <a:pPr defTabSz="1219024">
              <a:lnSpc>
                <a:spcPct val="90000"/>
              </a:lnSpc>
            </a:pPr>
            <a:r>
              <a:rPr lang="en-US" sz="1200" dirty="0">
                <a:solidFill>
                  <a:srgbClr val="333333"/>
                </a:solidFill>
                <a:latin typeface="Verdana"/>
              </a:rPr>
              <a:t>Palacio de Valparaíso 2</a:t>
            </a:r>
          </a:p>
          <a:p>
            <a:pPr defTabSz="1219024">
              <a:lnSpc>
                <a:spcPct val="90000"/>
              </a:lnSpc>
            </a:pPr>
            <a:r>
              <a:rPr lang="en-US" sz="1200" dirty="0">
                <a:solidFill>
                  <a:srgbClr val="333333"/>
                </a:solidFill>
                <a:latin typeface="Verdana"/>
              </a:rPr>
              <a:t>Session: 16:30-18:00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10A44E-0214-4749-AAC2-5EFF46853B54}"/>
              </a:ext>
            </a:extLst>
          </p:cNvPr>
          <p:cNvSpPr txBox="1"/>
          <p:nvPr/>
        </p:nvSpPr>
        <p:spPr>
          <a:xfrm>
            <a:off x="1724818" y="2521335"/>
            <a:ext cx="32621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4">
              <a:lnSpc>
                <a:spcPct val="90000"/>
              </a:lnSpc>
            </a:pPr>
            <a:r>
              <a:rPr lang="en-US" sz="1200" dirty="0">
                <a:solidFill>
                  <a:srgbClr val="333333"/>
                </a:solidFill>
                <a:latin typeface="Verdana"/>
              </a:rPr>
              <a:t>F. Tomaka: Tue, 23 Jul  </a:t>
            </a:r>
          </a:p>
          <a:p>
            <a:pPr defTabSz="1219024">
              <a:lnSpc>
                <a:spcPct val="90000"/>
              </a:lnSpc>
            </a:pPr>
            <a:r>
              <a:rPr lang="en-GB" sz="1200" dirty="0">
                <a:solidFill>
                  <a:srgbClr val="333333"/>
                </a:solidFill>
                <a:latin typeface="Verdana"/>
              </a:rPr>
              <a:t>Casa Montejo 1 </a:t>
            </a:r>
            <a:endParaRPr lang="en-US" sz="1200" dirty="0">
              <a:solidFill>
                <a:srgbClr val="333333"/>
              </a:solidFill>
              <a:latin typeface="Verdana"/>
            </a:endParaRPr>
          </a:p>
          <a:p>
            <a:pPr defTabSz="1219024">
              <a:lnSpc>
                <a:spcPct val="90000"/>
              </a:lnSpc>
            </a:pPr>
            <a:r>
              <a:rPr lang="en-US" sz="1200" dirty="0">
                <a:solidFill>
                  <a:srgbClr val="333333"/>
                </a:solidFill>
                <a:latin typeface="Verdana"/>
              </a:rPr>
              <a:t>Session: 14:30-16:00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B6AE07A-176E-2741-BC77-683B542437C3}"/>
              </a:ext>
            </a:extLst>
          </p:cNvPr>
          <p:cNvCxnSpPr>
            <a:cxnSpLocks/>
          </p:cNvCxnSpPr>
          <p:nvPr/>
        </p:nvCxnSpPr>
        <p:spPr>
          <a:xfrm>
            <a:off x="963909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8537FD-58C1-414F-92D0-2A0A0DFB1244}"/>
              </a:ext>
            </a:extLst>
          </p:cNvPr>
          <p:cNvCxnSpPr>
            <a:cxnSpLocks/>
          </p:cNvCxnSpPr>
          <p:nvPr/>
        </p:nvCxnSpPr>
        <p:spPr>
          <a:xfrm>
            <a:off x="2101936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300E32-EB5E-E746-B7F5-75FF9120042F}"/>
              </a:ext>
            </a:extLst>
          </p:cNvPr>
          <p:cNvCxnSpPr>
            <a:cxnSpLocks/>
          </p:cNvCxnSpPr>
          <p:nvPr/>
        </p:nvCxnSpPr>
        <p:spPr>
          <a:xfrm>
            <a:off x="3239963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99C705A-EC91-1944-86AF-556F0BB42C53}"/>
              </a:ext>
            </a:extLst>
          </p:cNvPr>
          <p:cNvCxnSpPr>
            <a:cxnSpLocks/>
          </p:cNvCxnSpPr>
          <p:nvPr/>
        </p:nvCxnSpPr>
        <p:spPr>
          <a:xfrm>
            <a:off x="4377989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07BCD5-ADCD-2345-BCFA-B12FE6018DE2}"/>
              </a:ext>
            </a:extLst>
          </p:cNvPr>
          <p:cNvCxnSpPr>
            <a:cxnSpLocks/>
          </p:cNvCxnSpPr>
          <p:nvPr/>
        </p:nvCxnSpPr>
        <p:spPr>
          <a:xfrm>
            <a:off x="5516016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FBC179-A431-EE4C-9208-8C23BCE26E25}"/>
              </a:ext>
            </a:extLst>
          </p:cNvPr>
          <p:cNvCxnSpPr>
            <a:cxnSpLocks/>
          </p:cNvCxnSpPr>
          <p:nvPr/>
        </p:nvCxnSpPr>
        <p:spPr>
          <a:xfrm>
            <a:off x="6654043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CBBAE7C-FB8E-284A-A3DF-38B0EFE66A72}"/>
              </a:ext>
            </a:extLst>
          </p:cNvPr>
          <p:cNvCxnSpPr>
            <a:cxnSpLocks/>
          </p:cNvCxnSpPr>
          <p:nvPr/>
        </p:nvCxnSpPr>
        <p:spPr>
          <a:xfrm>
            <a:off x="7792069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E63855F-BCC3-6E48-B6CA-4AA57157DB00}"/>
              </a:ext>
            </a:extLst>
          </p:cNvPr>
          <p:cNvCxnSpPr>
            <a:cxnSpLocks/>
          </p:cNvCxnSpPr>
          <p:nvPr/>
        </p:nvCxnSpPr>
        <p:spPr>
          <a:xfrm>
            <a:off x="8930096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194561C-2C3F-F641-BD1C-9D2503970306}"/>
              </a:ext>
            </a:extLst>
          </p:cNvPr>
          <p:cNvCxnSpPr>
            <a:cxnSpLocks/>
          </p:cNvCxnSpPr>
          <p:nvPr/>
        </p:nvCxnSpPr>
        <p:spPr>
          <a:xfrm>
            <a:off x="10068123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F7B448-1914-D14C-8C23-D46B50D707F7}"/>
              </a:ext>
            </a:extLst>
          </p:cNvPr>
          <p:cNvCxnSpPr>
            <a:cxnSpLocks/>
          </p:cNvCxnSpPr>
          <p:nvPr/>
        </p:nvCxnSpPr>
        <p:spPr>
          <a:xfrm>
            <a:off x="11206151" y="5336589"/>
            <a:ext cx="0" cy="14400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0B15848-6855-40DC-A8B5-6E31EA4C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altLang="en-US" sz="3200" kern="0" dirty="0" err="1">
                <a:solidFill>
                  <a:srgbClr val="09357A"/>
                </a:solidFill>
              </a:rPr>
              <a:t>Clinical</a:t>
            </a:r>
            <a:r>
              <a:rPr lang="nl-NL" altLang="en-US" sz="3200" kern="0" dirty="0">
                <a:solidFill>
                  <a:srgbClr val="09357A"/>
                </a:solidFill>
              </a:rPr>
              <a:t> development plan</a:t>
            </a:r>
            <a:endParaRPr lang="en-US" sz="2667" dirty="0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E2DFC1CE-2B71-4064-987D-C0089BE559D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4196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2014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5871A0DF-9C02-4721-B078-EFC900C813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10495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2015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31149347-FB74-403F-B20E-3D2436421AB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76792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2016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C17DA649-A86E-498F-AAD7-E5419E1198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6284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2017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36763BEB-0D26-4C58-AFBD-158F3F78AE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12583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2018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23E11096-EFDF-49D3-8F45-B5D140D44CC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78880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2019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B8A5E72C-EDC7-4D02-87C6-C2FCB25530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745179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2020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935B846A-5E90-4E07-96FF-474D29877B6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14672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2021</a:t>
            </a:r>
          </a:p>
        </p:txBody>
      </p:sp>
      <p:sp>
        <p:nvSpPr>
          <p:cNvPr id="16" name="OTLSHAPE_TB_00000000000000000000000000000000_TimescaleInterval9">
            <a:extLst>
              <a:ext uri="{FF2B5EF4-FFF2-40B4-BE49-F238E27FC236}">
                <a16:creationId xmlns:a16="http://schemas.microsoft.com/office/drawing/2014/main" id="{DFB8EF94-E18D-4F2B-A1B6-542D7845201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80968" y="579122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219024">
              <a:defRPr/>
            </a:pPr>
            <a:r>
              <a:rPr lang="en-US" sz="1333" spc="-20">
                <a:solidFill>
                  <a:srgbClr val="FFFFFF"/>
                </a:solidFill>
                <a:latin typeface="Verdana"/>
              </a:rPr>
              <a:t>2022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F1E364-2FE6-EF44-ABBE-5AD7665FBF8C}"/>
              </a:ext>
            </a:extLst>
          </p:cNvPr>
          <p:cNvSpPr txBox="1"/>
          <p:nvPr/>
        </p:nvSpPr>
        <p:spPr>
          <a:xfrm>
            <a:off x="619061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6E491A-9817-BD4A-9FCD-2ED62F29AF18}"/>
              </a:ext>
            </a:extLst>
          </p:cNvPr>
          <p:cNvSpPr txBox="1"/>
          <p:nvPr/>
        </p:nvSpPr>
        <p:spPr>
          <a:xfrm>
            <a:off x="1830480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9A651F-F6A6-0543-9EA6-B5F64C42F99F}"/>
              </a:ext>
            </a:extLst>
          </p:cNvPr>
          <p:cNvSpPr txBox="1"/>
          <p:nvPr/>
        </p:nvSpPr>
        <p:spPr>
          <a:xfrm>
            <a:off x="2968375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CC4B2E-F976-554B-B412-81E1ED09D87E}"/>
              </a:ext>
            </a:extLst>
          </p:cNvPr>
          <p:cNvSpPr txBox="1"/>
          <p:nvPr/>
        </p:nvSpPr>
        <p:spPr>
          <a:xfrm>
            <a:off x="4106269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42C489-F5EC-DF4F-BBD7-CC991607009F}"/>
              </a:ext>
            </a:extLst>
          </p:cNvPr>
          <p:cNvSpPr txBox="1"/>
          <p:nvPr/>
        </p:nvSpPr>
        <p:spPr>
          <a:xfrm>
            <a:off x="5244164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91DFA3-C9D3-4849-9B2E-5ABCB223165D}"/>
              </a:ext>
            </a:extLst>
          </p:cNvPr>
          <p:cNvSpPr txBox="1"/>
          <p:nvPr/>
        </p:nvSpPr>
        <p:spPr>
          <a:xfrm>
            <a:off x="7519953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EE6B91-BC6B-BA46-AC2D-F500792675F6}"/>
              </a:ext>
            </a:extLst>
          </p:cNvPr>
          <p:cNvSpPr txBox="1"/>
          <p:nvPr/>
        </p:nvSpPr>
        <p:spPr>
          <a:xfrm>
            <a:off x="9795743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C24C5E-5A8D-104B-B27F-53B7818CDCD0}"/>
              </a:ext>
            </a:extLst>
          </p:cNvPr>
          <p:cNvSpPr txBox="1"/>
          <p:nvPr/>
        </p:nvSpPr>
        <p:spPr>
          <a:xfrm>
            <a:off x="6382059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/>
                </a:solidFill>
                <a:latin typeface="Verdana"/>
              </a:rPr>
              <a:t>2019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BE2737-DA63-1A47-A592-5F8A9DE2AA5F}"/>
              </a:ext>
            </a:extLst>
          </p:cNvPr>
          <p:cNvSpPr txBox="1"/>
          <p:nvPr/>
        </p:nvSpPr>
        <p:spPr>
          <a:xfrm>
            <a:off x="8657848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B00370-B3B6-374B-8B9D-79B2EC95EA4A}"/>
              </a:ext>
            </a:extLst>
          </p:cNvPr>
          <p:cNvSpPr/>
          <p:nvPr/>
        </p:nvSpPr>
        <p:spPr>
          <a:xfrm>
            <a:off x="752423" y="1317148"/>
            <a:ext cx="1915888" cy="52800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Verdana"/>
                <a:cs typeface="Calibri" panose="020F0502020204030204" pitchFamily="34" charset="0"/>
              </a:rPr>
              <a:t>NHP #13-19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BE251AA-AC0E-4F4D-AAD1-E103D64A6062}"/>
              </a:ext>
            </a:extLst>
          </p:cNvPr>
          <p:cNvSpPr/>
          <p:nvPr/>
        </p:nvSpPr>
        <p:spPr>
          <a:xfrm>
            <a:off x="3888813" y="2657431"/>
            <a:ext cx="2496000" cy="52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Ph2a TRAVERSE N=198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B0043-5026-E940-B9DF-14BBD2E0195A}"/>
              </a:ext>
            </a:extLst>
          </p:cNvPr>
          <p:cNvSpPr/>
          <p:nvPr/>
        </p:nvSpPr>
        <p:spPr>
          <a:xfrm>
            <a:off x="4153227" y="3997713"/>
            <a:ext cx="2425652" cy="52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Ph2a ASCENT  N=150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973471-F0BB-C346-82E1-EEBC62ADE0E5}"/>
              </a:ext>
            </a:extLst>
          </p:cNvPr>
          <p:cNvSpPr/>
          <p:nvPr/>
        </p:nvSpPr>
        <p:spPr>
          <a:xfrm>
            <a:off x="6351280" y="2742468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24">
              <a:defRPr/>
            </a:pPr>
            <a:r>
              <a:rPr lang="da" sz="1333" dirty="0">
                <a:solidFill>
                  <a:srgbClr val="1C75BC"/>
                </a:solidFill>
                <a:latin typeface="Verdana"/>
              </a:rPr>
              <a:t>Ad26.Mos4.HIV vs Ad26.Mos.HIV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DF4F94-2520-0A42-949D-E54EDBE5765A}"/>
              </a:ext>
            </a:extLst>
          </p:cNvPr>
          <p:cNvSpPr/>
          <p:nvPr/>
        </p:nvSpPr>
        <p:spPr>
          <a:xfrm>
            <a:off x="6530132" y="4071344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24">
              <a:defRPr/>
            </a:pPr>
            <a:r>
              <a:rPr lang="en-US" sz="1333" dirty="0">
                <a:solidFill>
                  <a:srgbClr val="1C75BC"/>
                </a:solidFill>
                <a:latin typeface="Verdana"/>
              </a:rPr>
              <a:t>Boost with Clade </a:t>
            </a:r>
            <a:r>
              <a:rPr lang="en-US" sz="1333" dirty="0" err="1">
                <a:solidFill>
                  <a:srgbClr val="1C75BC"/>
                </a:solidFill>
                <a:latin typeface="Verdana"/>
              </a:rPr>
              <a:t>C+Mos</a:t>
            </a:r>
            <a:r>
              <a:rPr lang="en-US" sz="1333" dirty="0">
                <a:solidFill>
                  <a:srgbClr val="1C75BC"/>
                </a:solidFill>
                <a:latin typeface="Verdana"/>
              </a:rPr>
              <a:t> gp140 vs Clade C alone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A50E89B-5D95-384D-975B-8018B91BCAE6}"/>
              </a:ext>
            </a:extLst>
          </p:cNvPr>
          <p:cNvSpPr txBox="1"/>
          <p:nvPr/>
        </p:nvSpPr>
        <p:spPr>
          <a:xfrm>
            <a:off x="10933632" y="5521527"/>
            <a:ext cx="6206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24">
              <a:defRPr/>
            </a:pPr>
            <a:r>
              <a:rPr lang="en-US" sz="1333" dirty="0">
                <a:solidFill>
                  <a:srgbClr val="333333">
                    <a:lumMod val="40000"/>
                    <a:lumOff val="60000"/>
                  </a:srgbClr>
                </a:solidFill>
                <a:latin typeface="Verdana"/>
              </a:rPr>
              <a:t>2023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32E86E-0DC6-5046-A642-E0524F55E354}"/>
              </a:ext>
            </a:extLst>
          </p:cNvPr>
          <p:cNvSpPr/>
          <p:nvPr/>
        </p:nvSpPr>
        <p:spPr>
          <a:xfrm>
            <a:off x="1797963" y="1987289"/>
            <a:ext cx="3115879" cy="52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Ph2a APPROACH N=393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43AB72-2A21-DD4B-A64C-4D0524EE8337}"/>
              </a:ext>
            </a:extLst>
          </p:cNvPr>
          <p:cNvSpPr/>
          <p:nvPr/>
        </p:nvSpPr>
        <p:spPr>
          <a:xfrm>
            <a:off x="4913841" y="2059104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24">
              <a:defRPr/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FIH Ad26.Mos.HIV and heterologous regimens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2A6A6F1-2B3C-4449-976D-5B4ED26C9FB4}"/>
              </a:ext>
            </a:extLst>
          </p:cNvPr>
          <p:cNvSpPr/>
          <p:nvPr/>
        </p:nvSpPr>
        <p:spPr>
          <a:xfrm>
            <a:off x="4416610" y="3327572"/>
            <a:ext cx="476679" cy="293341"/>
          </a:xfrm>
          <a:custGeom>
            <a:avLst/>
            <a:gdLst>
              <a:gd name="connsiteX0" fmla="*/ 0 w 357509"/>
              <a:gd name="connsiteY0" fmla="*/ 0 h 220006"/>
              <a:gd name="connsiteX1" fmla="*/ 0 w 357509"/>
              <a:gd name="connsiteY1" fmla="*/ 220006 h 220006"/>
              <a:gd name="connsiteX2" fmla="*/ 357509 w 357509"/>
              <a:gd name="connsiteY2" fmla="*/ 220006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" h="220006">
                <a:moveTo>
                  <a:pt x="0" y="0"/>
                </a:moveTo>
                <a:lnTo>
                  <a:pt x="0" y="220006"/>
                </a:lnTo>
                <a:lnTo>
                  <a:pt x="357509" y="220006"/>
                </a:lnTo>
              </a:path>
            </a:pathLst>
          </a:custGeom>
          <a:noFill/>
          <a:ln w="1905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46EAAA7-01E2-E341-80C5-9E44E410F818}"/>
              </a:ext>
            </a:extLst>
          </p:cNvPr>
          <p:cNvSpPr/>
          <p:nvPr/>
        </p:nvSpPr>
        <p:spPr>
          <a:xfrm>
            <a:off x="6242107" y="4615411"/>
            <a:ext cx="493868" cy="293341"/>
          </a:xfrm>
          <a:custGeom>
            <a:avLst/>
            <a:gdLst>
              <a:gd name="connsiteX0" fmla="*/ 0 w 357509"/>
              <a:gd name="connsiteY0" fmla="*/ 0 h 220006"/>
              <a:gd name="connsiteX1" fmla="*/ 0 w 357509"/>
              <a:gd name="connsiteY1" fmla="*/ 220006 h 220006"/>
              <a:gd name="connsiteX2" fmla="*/ 357509 w 357509"/>
              <a:gd name="connsiteY2" fmla="*/ 220006 h 2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" h="220006">
                <a:moveTo>
                  <a:pt x="0" y="0"/>
                </a:moveTo>
                <a:lnTo>
                  <a:pt x="0" y="220006"/>
                </a:lnTo>
                <a:lnTo>
                  <a:pt x="357509" y="220006"/>
                </a:lnTo>
              </a:path>
            </a:pathLst>
          </a:custGeom>
          <a:noFill/>
          <a:ln w="1905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9170F4-3447-8E4A-BE9A-8F25DFBF2CEB}"/>
              </a:ext>
            </a:extLst>
          </p:cNvPr>
          <p:cNvSpPr/>
          <p:nvPr/>
        </p:nvSpPr>
        <p:spPr>
          <a:xfrm>
            <a:off x="426416" y="1183938"/>
            <a:ext cx="11765584" cy="413772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24"/>
            <a:endParaRPr lang="en-US" sz="24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C801B9-523A-8141-AF19-F1A1D4C49ECC}"/>
              </a:ext>
            </a:extLst>
          </p:cNvPr>
          <p:cNvSpPr/>
          <p:nvPr/>
        </p:nvSpPr>
        <p:spPr>
          <a:xfrm>
            <a:off x="5038823" y="3327572"/>
            <a:ext cx="5082987" cy="52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Ph2b IMBOKODO N=2,637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770E2A2-E678-AF48-83AA-2F81A3B49A50}"/>
              </a:ext>
            </a:extLst>
          </p:cNvPr>
          <p:cNvSpPr/>
          <p:nvPr/>
        </p:nvSpPr>
        <p:spPr>
          <a:xfrm>
            <a:off x="7213601" y="4667855"/>
            <a:ext cx="4185399" cy="52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rtlCol="0" anchor="ctr"/>
          <a:lstStyle/>
          <a:p>
            <a:pPr defTabSz="1219024">
              <a:defRPr/>
            </a:pPr>
            <a:r>
              <a:rPr lang="en-US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 </a:t>
            </a:r>
            <a:r>
              <a:rPr lang="pt" sz="13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Ph3 MOSAICO N=3,800 </a:t>
            </a:r>
            <a:endParaRPr lang="en-US" sz="1333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87654AB6-C7DA-5646-9E26-8BA7BEABBE90}"/>
              </a:ext>
            </a:extLst>
          </p:cNvPr>
          <p:cNvSpPr/>
          <p:nvPr/>
        </p:nvSpPr>
        <p:spPr>
          <a:xfrm rot="5400000">
            <a:off x="11320692" y="4748561"/>
            <a:ext cx="523200" cy="366587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>
              <a:defRPr/>
            </a:pPr>
            <a:endParaRPr lang="en-US" sz="1333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29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14424-8D11-B449-B648-136F5FC4EEA1}"/>
              </a:ext>
            </a:extLst>
          </p:cNvPr>
          <p:cNvCxnSpPr>
            <a:cxnSpLocks/>
          </p:cNvCxnSpPr>
          <p:nvPr/>
        </p:nvCxnSpPr>
        <p:spPr>
          <a:xfrm flipH="1">
            <a:off x="931682" y="1253836"/>
            <a:ext cx="18929" cy="41771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700155-2171-484A-AD70-1934E4A1A6A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770E0-6B09-F64F-AD61-2C6D0B17AA1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3D25B-54E2-C144-B5A5-2937B6CE52C8}"/>
              </a:ext>
            </a:extLst>
          </p:cNvPr>
          <p:cNvSpPr/>
          <p:nvPr/>
        </p:nvSpPr>
        <p:spPr>
          <a:xfrm>
            <a:off x="931681" y="725835"/>
            <a:ext cx="5082987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1219024"/>
            <a:r>
              <a:rPr lang="en-US" sz="3733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IMBOKODO</a:t>
            </a:r>
          </a:p>
          <a:p>
            <a:pPr defTabSz="1219024"/>
            <a:r>
              <a:rPr lang="en-US" sz="37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18F93-7FEB-DB42-A0F4-E12727C88D8D}"/>
              </a:ext>
            </a:extLst>
          </p:cNvPr>
          <p:cNvSpPr/>
          <p:nvPr/>
        </p:nvSpPr>
        <p:spPr>
          <a:xfrm>
            <a:off x="7058762" y="725835"/>
            <a:ext cx="4474052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1219024"/>
            <a:r>
              <a:rPr lang="pt" sz="3733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MOSAICO</a:t>
            </a:r>
          </a:p>
          <a:p>
            <a:pPr defTabSz="1219024"/>
            <a:r>
              <a:rPr lang="pt" sz="37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Ph3</a:t>
            </a:r>
            <a:endParaRPr lang="en-US" sz="3733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806831-0DB4-714E-9F3D-4223C340FF20}"/>
              </a:ext>
            </a:extLst>
          </p:cNvPr>
          <p:cNvCxnSpPr>
            <a:cxnSpLocks/>
          </p:cNvCxnSpPr>
          <p:nvPr/>
        </p:nvCxnSpPr>
        <p:spPr>
          <a:xfrm>
            <a:off x="963348" y="2109737"/>
            <a:ext cx="528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B4A74-AF04-CA43-8EDD-354AB9E75BBE}"/>
              </a:ext>
            </a:extLst>
          </p:cNvPr>
          <p:cNvCxnSpPr>
            <a:cxnSpLocks/>
          </p:cNvCxnSpPr>
          <p:nvPr/>
        </p:nvCxnSpPr>
        <p:spPr>
          <a:xfrm>
            <a:off x="7090428" y="2109737"/>
            <a:ext cx="52800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D073A-D33F-F945-8577-379D286A009E}"/>
              </a:ext>
            </a:extLst>
          </p:cNvPr>
          <p:cNvSpPr/>
          <p:nvPr/>
        </p:nvSpPr>
        <p:spPr>
          <a:xfrm>
            <a:off x="931682" y="3135196"/>
            <a:ext cx="3476914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Predominantly Clade 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4D15F-0E50-5943-9E5D-EC3C44FEDFFC}"/>
              </a:ext>
            </a:extLst>
          </p:cNvPr>
          <p:cNvSpPr/>
          <p:nvPr/>
        </p:nvSpPr>
        <p:spPr>
          <a:xfrm>
            <a:off x="7058762" y="3135196"/>
            <a:ext cx="3488134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Predominantly Clade B</a:t>
            </a:r>
            <a:endParaRPr lang="en-AU" sz="2133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2E755-94EC-A64A-BC42-B9D19E3006E4}"/>
              </a:ext>
            </a:extLst>
          </p:cNvPr>
          <p:cNvSpPr/>
          <p:nvPr/>
        </p:nvSpPr>
        <p:spPr>
          <a:xfrm>
            <a:off x="931682" y="3746206"/>
            <a:ext cx="3294172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Heterosexual Women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FB834-1FC4-D04D-BAE9-5F47EEF9C7CE}"/>
              </a:ext>
            </a:extLst>
          </p:cNvPr>
          <p:cNvSpPr/>
          <p:nvPr/>
        </p:nvSpPr>
        <p:spPr>
          <a:xfrm>
            <a:off x="7058761" y="3746206"/>
            <a:ext cx="1543692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MSM + TG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E137E2-B3B5-7A41-8E22-B6293341B4B2}"/>
              </a:ext>
            </a:extLst>
          </p:cNvPr>
          <p:cNvSpPr/>
          <p:nvPr/>
        </p:nvSpPr>
        <p:spPr>
          <a:xfrm>
            <a:off x="931681" y="4357217"/>
            <a:ext cx="4113306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Intra-vaginal transmission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D8315F-DB4D-2E41-AEB5-10326ADD67DD}"/>
              </a:ext>
            </a:extLst>
          </p:cNvPr>
          <p:cNvSpPr/>
          <p:nvPr/>
        </p:nvSpPr>
        <p:spPr>
          <a:xfrm>
            <a:off x="7058762" y="4357217"/>
            <a:ext cx="3876061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Intra-rectal transmission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C3AB2-8051-4E4D-AFD5-6628384D104F}"/>
              </a:ext>
            </a:extLst>
          </p:cNvPr>
          <p:cNvSpPr/>
          <p:nvPr/>
        </p:nvSpPr>
        <p:spPr>
          <a:xfrm>
            <a:off x="931682" y="2524185"/>
            <a:ext cx="2402902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Southern Africa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44232A-BA13-BC4B-8F90-6724C2D67116}"/>
              </a:ext>
            </a:extLst>
          </p:cNvPr>
          <p:cNvSpPr/>
          <p:nvPr/>
        </p:nvSpPr>
        <p:spPr>
          <a:xfrm>
            <a:off x="7058761" y="2524185"/>
            <a:ext cx="2688236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Americas, Europe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46A753-33EC-104F-859C-FCA915C8AEDA}"/>
              </a:ext>
            </a:extLst>
          </p:cNvPr>
          <p:cNvSpPr/>
          <p:nvPr/>
        </p:nvSpPr>
        <p:spPr>
          <a:xfrm>
            <a:off x="931682" y="4968228"/>
            <a:ext cx="2596865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Limited PrEP use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8F1D8A-9AAD-7A41-A743-5A48D8731304}"/>
              </a:ext>
            </a:extLst>
          </p:cNvPr>
          <p:cNvSpPr/>
          <p:nvPr/>
        </p:nvSpPr>
        <p:spPr>
          <a:xfrm>
            <a:off x="7058762" y="4968228"/>
            <a:ext cx="2987997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024"/>
            <a:r>
              <a:rPr lang="nl-BE" sz="2133" b="1" dirty="0">
                <a:solidFill>
                  <a:srgbClr val="FFFFFF"/>
                </a:solidFill>
                <a:latin typeface="Verdana"/>
              </a:rPr>
              <a:t>Increased PrEP use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02DD26-8D9D-4245-8021-02CB7BED9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D2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D2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D2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D2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14424-8D11-B449-B648-136F5FC4EEA1}"/>
              </a:ext>
            </a:extLst>
          </p:cNvPr>
          <p:cNvCxnSpPr>
            <a:cxnSpLocks/>
          </p:cNvCxnSpPr>
          <p:nvPr/>
        </p:nvCxnSpPr>
        <p:spPr>
          <a:xfrm flipH="1">
            <a:off x="931682" y="1253836"/>
            <a:ext cx="18929" cy="41771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770E0-6B09-F64F-AD61-2C6D0B17AA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endParaRPr lang="en-US" sz="2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3D25B-54E2-C144-B5A5-2937B6CE52C8}"/>
              </a:ext>
            </a:extLst>
          </p:cNvPr>
          <p:cNvSpPr/>
          <p:nvPr/>
        </p:nvSpPr>
        <p:spPr>
          <a:xfrm>
            <a:off x="3554507" y="2136276"/>
            <a:ext cx="5082987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 defTabSz="1219024"/>
            <a:r>
              <a:rPr lang="en-US" sz="5333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IMBOKODO</a:t>
            </a:r>
          </a:p>
          <a:p>
            <a:pPr algn="ctr" defTabSz="1219024"/>
            <a:r>
              <a:rPr lang="en-US" sz="2133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HPX2008/HVTN705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02DD26-8D9D-4245-8021-02CB7BED9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69" y="6090966"/>
            <a:ext cx="2318468" cy="79208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7317550-C5DB-494B-BEAF-4E81C8D68410}"/>
              </a:ext>
            </a:extLst>
          </p:cNvPr>
          <p:cNvSpPr/>
          <p:nvPr/>
        </p:nvSpPr>
        <p:spPr>
          <a:xfrm>
            <a:off x="3554507" y="3929725"/>
            <a:ext cx="5082987" cy="52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 defTabSz="1219024"/>
            <a:r>
              <a:rPr lang="en-US" sz="1867" i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A phase 2b multicenter, randomized, parallel group, placebo-controlled, double-blind clinical trial.</a:t>
            </a:r>
          </a:p>
          <a:p>
            <a:pPr algn="ctr" defTabSz="1219024"/>
            <a:endParaRPr lang="en-US" sz="1867" i="1" dirty="0">
              <a:solidFill>
                <a:srgbClr val="FFFFFF"/>
              </a:solidFill>
              <a:latin typeface="Verdan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37FB55-7E6D-4586-8EA4-36DC5B64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1" y="102872"/>
            <a:ext cx="10990479" cy="9913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rgbClr val="113484"/>
                </a:solidFill>
              </a:rPr>
              <a:t>IMBOKODO - Study design</a:t>
            </a:r>
            <a:endParaRPr lang="en-US" sz="3733" dirty="0"/>
          </a:p>
        </p:txBody>
      </p:sp>
      <p:sp>
        <p:nvSpPr>
          <p:cNvPr id="19" name="Arrow: Pentagon 21">
            <a:extLst>
              <a:ext uri="{FF2B5EF4-FFF2-40B4-BE49-F238E27FC236}">
                <a16:creationId xmlns:a16="http://schemas.microsoft.com/office/drawing/2014/main" id="{A1CF7FBF-56B6-3C40-B18B-0D7991BEB15A}"/>
              </a:ext>
            </a:extLst>
          </p:cNvPr>
          <p:cNvSpPr/>
          <p:nvPr/>
        </p:nvSpPr>
        <p:spPr>
          <a:xfrm>
            <a:off x="7301815" y="3197398"/>
            <a:ext cx="2543841" cy="1007591"/>
          </a:xfrm>
          <a:prstGeom prst="homePlat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Arrow: Pentagon 23">
            <a:extLst>
              <a:ext uri="{FF2B5EF4-FFF2-40B4-BE49-F238E27FC236}">
                <a16:creationId xmlns:a16="http://schemas.microsoft.com/office/drawing/2014/main" id="{B2AF99D1-F07F-C944-BBB1-F9B33901ABEC}"/>
              </a:ext>
            </a:extLst>
          </p:cNvPr>
          <p:cNvSpPr/>
          <p:nvPr/>
        </p:nvSpPr>
        <p:spPr>
          <a:xfrm>
            <a:off x="7301815" y="4292637"/>
            <a:ext cx="2543841" cy="1007591"/>
          </a:xfrm>
          <a:prstGeom prst="homePlate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579030-6453-E043-BE2E-8100821A3703}"/>
              </a:ext>
            </a:extLst>
          </p:cNvPr>
          <p:cNvSpPr/>
          <p:nvPr/>
        </p:nvSpPr>
        <p:spPr>
          <a:xfrm>
            <a:off x="7233461" y="2633193"/>
            <a:ext cx="1806196" cy="4821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222">
              <a:defRPr/>
            </a:pPr>
            <a:r>
              <a:rPr lang="en-US" sz="1333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Follow up</a:t>
            </a:r>
          </a:p>
          <a:p>
            <a:pPr defTabSz="914222">
              <a:defRPr/>
            </a:pPr>
            <a:r>
              <a:rPr lang="en-US" sz="1200" i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Month 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C46A65-B47D-43FD-B2B4-C36EB4F76462}"/>
              </a:ext>
            </a:extLst>
          </p:cNvPr>
          <p:cNvSpPr/>
          <p:nvPr/>
        </p:nvSpPr>
        <p:spPr>
          <a:xfrm>
            <a:off x="9108134" y="1848336"/>
            <a:ext cx="15598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994">
              <a:defRPr/>
            </a:pPr>
            <a:r>
              <a:rPr lang="en-US" sz="13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Primary</a:t>
            </a:r>
            <a:r>
              <a:rPr lang="en-US" sz="1300" b="1" dirty="0">
                <a:solidFill>
                  <a:srgbClr val="333333">
                    <a:lumMod val="50000"/>
                  </a:srgbClr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analysis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154A7-F4FA-4D38-9F9D-F7727A95F29E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888065" y="2340779"/>
            <a:ext cx="11312" cy="2959449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4D2702-8A32-4F25-BA0C-3CCA718427B2}"/>
              </a:ext>
            </a:extLst>
          </p:cNvPr>
          <p:cNvSpPr txBox="1"/>
          <p:nvPr/>
        </p:nvSpPr>
        <p:spPr>
          <a:xfrm>
            <a:off x="619693" y="1143002"/>
            <a:ext cx="1099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4"/>
            <a:r>
              <a:rPr lang="en-US" sz="2400" dirty="0">
                <a:solidFill>
                  <a:srgbClr val="333333"/>
                </a:solidFill>
              </a:rPr>
              <a:t>N=2,600 women, 1:1 randomization, +/- 1.5 year recruitment</a:t>
            </a:r>
          </a:p>
        </p:txBody>
      </p:sp>
      <p:sp>
        <p:nvSpPr>
          <p:cNvPr id="16" name="Arrow: Pentagon 21">
            <a:extLst>
              <a:ext uri="{FF2B5EF4-FFF2-40B4-BE49-F238E27FC236}">
                <a16:creationId xmlns:a16="http://schemas.microsoft.com/office/drawing/2014/main" id="{C0689DE0-7B41-4D40-AD22-2A0DF5CD6E60}"/>
              </a:ext>
            </a:extLst>
          </p:cNvPr>
          <p:cNvSpPr/>
          <p:nvPr/>
        </p:nvSpPr>
        <p:spPr>
          <a:xfrm>
            <a:off x="204220" y="3198397"/>
            <a:ext cx="7070335" cy="1007591"/>
          </a:xfrm>
          <a:prstGeom prst="homePlate">
            <a:avLst/>
          </a:prstGeom>
          <a:solidFill>
            <a:schemeClr val="accent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Arrow: Pentagon 23">
            <a:extLst>
              <a:ext uri="{FF2B5EF4-FFF2-40B4-BE49-F238E27FC236}">
                <a16:creationId xmlns:a16="http://schemas.microsoft.com/office/drawing/2014/main" id="{D401ED5D-8463-4943-A803-CD197FBAFE27}"/>
              </a:ext>
            </a:extLst>
          </p:cNvPr>
          <p:cNvSpPr/>
          <p:nvPr/>
        </p:nvSpPr>
        <p:spPr>
          <a:xfrm>
            <a:off x="204221" y="4293635"/>
            <a:ext cx="7070327" cy="1007591"/>
          </a:xfrm>
          <a:prstGeom prst="homePlate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0E291-9BC4-467C-9E0B-84946BC88698}"/>
              </a:ext>
            </a:extLst>
          </p:cNvPr>
          <p:cNvSpPr/>
          <p:nvPr/>
        </p:nvSpPr>
        <p:spPr>
          <a:xfrm>
            <a:off x="1390230" y="2633192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1</a:t>
            </a:r>
            <a:endParaRPr lang="en-US" sz="1200" b="1" i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994">
              <a:defRPr/>
            </a:pP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0</a:t>
            </a:r>
            <a: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AAF76-1A0E-49F8-BA0C-EB97C486DDBE}"/>
              </a:ext>
            </a:extLst>
          </p:cNvPr>
          <p:cNvSpPr/>
          <p:nvPr/>
        </p:nvSpPr>
        <p:spPr>
          <a:xfrm>
            <a:off x="3870550" y="2633192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3</a:t>
            </a:r>
            <a:b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6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5434B-7224-914C-8B5D-86A9C97068EF}"/>
              </a:ext>
            </a:extLst>
          </p:cNvPr>
          <p:cNvSpPr/>
          <p:nvPr/>
        </p:nvSpPr>
        <p:spPr>
          <a:xfrm>
            <a:off x="163353" y="2633192"/>
            <a:ext cx="766557" cy="2974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endParaRPr lang="en-US" sz="1333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C4168A-9504-DD4C-B442-554CDA01D06A}"/>
              </a:ext>
            </a:extLst>
          </p:cNvPr>
          <p:cNvSpPr/>
          <p:nvPr/>
        </p:nvSpPr>
        <p:spPr>
          <a:xfrm>
            <a:off x="902122" y="2633192"/>
            <a:ext cx="328936" cy="2974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sz="1333" dirty="0">
              <a:solidFill>
                <a:srgbClr val="333333"/>
              </a:solidFill>
              <a:latin typeface="Verdana"/>
            </a:endParaRP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D3120676-646E-4075-AA3E-323857A7C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506054"/>
              </p:ext>
            </p:extLst>
          </p:nvPr>
        </p:nvGraphicFramePr>
        <p:xfrm>
          <a:off x="91070" y="3147629"/>
          <a:ext cx="7630951" cy="2200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3323">
                  <a:extLst>
                    <a:ext uri="{9D8B030D-6E8A-4147-A177-3AD203B41FA5}">
                      <a16:colId xmlns:a16="http://schemas.microsoft.com/office/drawing/2014/main" val="1413224617"/>
                    </a:ext>
                  </a:extLst>
                </a:gridCol>
              </a:tblGrid>
              <a:tr h="1100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Ad26.Mos4.HIV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Ad26.Mos4.HIV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Ad26.Mos4.HIV,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00" b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CladeC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gp140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Ad26.Mos4.HIV,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CladeC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gp140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  <a:tab pos="365760" algn="l"/>
                          <a:tab pos="548640" algn="l"/>
                        </a:tabLst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  <a:tab pos="365760" algn="l"/>
                          <a:tab pos="548640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D4E16D4-0E8C-4581-865A-580219CAA5AA}"/>
              </a:ext>
            </a:extLst>
          </p:cNvPr>
          <p:cNvSpPr/>
          <p:nvPr/>
        </p:nvSpPr>
        <p:spPr>
          <a:xfrm>
            <a:off x="2554990" y="2625067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2</a:t>
            </a:r>
            <a:endParaRPr lang="en-US" sz="1200" b="1" i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994">
              <a:defRPr/>
            </a:pP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3</a:t>
            </a:r>
            <a: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15F6CD-D897-42FF-94E8-5C1EAC98DF73}"/>
              </a:ext>
            </a:extLst>
          </p:cNvPr>
          <p:cNvSpPr/>
          <p:nvPr/>
        </p:nvSpPr>
        <p:spPr>
          <a:xfrm>
            <a:off x="5748450" y="2617332"/>
            <a:ext cx="809837" cy="482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994">
              <a:defRPr/>
            </a:pPr>
            <a:r>
              <a:rPr lang="en-US" sz="1333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 4</a:t>
            </a:r>
            <a:br>
              <a:rPr lang="en-US" sz="12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 12</a:t>
            </a:r>
            <a:endParaRPr lang="en-US" sz="1200" i="1" dirty="0">
              <a:solidFill>
                <a:srgbClr val="333333"/>
              </a:solidFill>
              <a:latin typeface="Verdana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1DE200-A22E-4396-BF21-F844FD97F87B}"/>
              </a:ext>
            </a:extLst>
          </p:cNvPr>
          <p:cNvGrpSpPr/>
          <p:nvPr/>
        </p:nvGrpSpPr>
        <p:grpSpPr>
          <a:xfrm>
            <a:off x="6259560" y="3250124"/>
            <a:ext cx="314643" cy="318100"/>
            <a:chOff x="5748704" y="2821645"/>
            <a:chExt cx="314643" cy="3180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0405C4-09DE-4786-AFDF-9FBD945757CE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0D2A5F1-F758-4002-AC5A-1E1227EE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AAC6F7-1D31-4E84-8DFC-31C6109DB821}"/>
              </a:ext>
            </a:extLst>
          </p:cNvPr>
          <p:cNvGrpSpPr/>
          <p:nvPr/>
        </p:nvGrpSpPr>
        <p:grpSpPr>
          <a:xfrm>
            <a:off x="1456217" y="3250125"/>
            <a:ext cx="314643" cy="318100"/>
            <a:chOff x="5748704" y="3408993"/>
            <a:chExt cx="314643" cy="3180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075D9F-A6DB-41B4-B930-32AE810369A1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3BA484C-3F46-4E4D-924D-C35C5285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5304A0-DCB2-4D10-9FA0-D6B2E60C9A8F}"/>
              </a:ext>
            </a:extLst>
          </p:cNvPr>
          <p:cNvGrpSpPr/>
          <p:nvPr/>
        </p:nvGrpSpPr>
        <p:grpSpPr>
          <a:xfrm>
            <a:off x="1456217" y="4354119"/>
            <a:ext cx="314643" cy="318100"/>
            <a:chOff x="5748704" y="3408993"/>
            <a:chExt cx="314643" cy="3180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62D965-A359-4975-BFB2-D1F692A53CB5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36B4B72-9372-48B4-9ADC-77200A70A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B13B6B-5A3D-4EB2-8135-BBE9FD6B7A11}"/>
              </a:ext>
            </a:extLst>
          </p:cNvPr>
          <p:cNvGrpSpPr/>
          <p:nvPr/>
        </p:nvGrpSpPr>
        <p:grpSpPr>
          <a:xfrm>
            <a:off x="5776731" y="3250125"/>
            <a:ext cx="314643" cy="318100"/>
            <a:chOff x="5748704" y="3408993"/>
            <a:chExt cx="314643" cy="31809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A0AD7B-50BE-4433-8CE2-01F12BC17FF5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F07E4BA-736C-456F-818E-929C686D6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46736B-0A71-40B1-BFB8-17E31B0D6D01}"/>
              </a:ext>
            </a:extLst>
          </p:cNvPr>
          <p:cNvGrpSpPr/>
          <p:nvPr/>
        </p:nvGrpSpPr>
        <p:grpSpPr>
          <a:xfrm>
            <a:off x="4356917" y="3250124"/>
            <a:ext cx="314643" cy="318100"/>
            <a:chOff x="5748704" y="2821645"/>
            <a:chExt cx="314643" cy="31809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C85E4F-620D-4FEC-81DB-B2F1048F18AE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02F8050-2F69-4F23-9FF6-CEDDF7F5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4EB425-2CDE-4DFF-ADCB-A4BF416204E8}"/>
              </a:ext>
            </a:extLst>
          </p:cNvPr>
          <p:cNvGrpSpPr/>
          <p:nvPr/>
        </p:nvGrpSpPr>
        <p:grpSpPr>
          <a:xfrm>
            <a:off x="3889404" y="3250125"/>
            <a:ext cx="314643" cy="318100"/>
            <a:chOff x="5748704" y="3408993"/>
            <a:chExt cx="314643" cy="31809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B868F9-D975-4172-8538-53C4F5E00321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683D8C3-E00D-4A7B-BED4-5A3784409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941238-8CBA-4B60-93A7-45F7A81CEFBC}"/>
              </a:ext>
            </a:extLst>
          </p:cNvPr>
          <p:cNvGrpSpPr/>
          <p:nvPr/>
        </p:nvGrpSpPr>
        <p:grpSpPr>
          <a:xfrm>
            <a:off x="4358488" y="4354118"/>
            <a:ext cx="314643" cy="318100"/>
            <a:chOff x="5748704" y="2821645"/>
            <a:chExt cx="314643" cy="3180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998DD9-A2D1-4570-8179-4FC7FDB07064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E52F481-6798-494B-B582-D84BC2C6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6C79DB-D637-4FC3-9B80-B41A5703F87F}"/>
              </a:ext>
            </a:extLst>
          </p:cNvPr>
          <p:cNvGrpSpPr/>
          <p:nvPr/>
        </p:nvGrpSpPr>
        <p:grpSpPr>
          <a:xfrm>
            <a:off x="3889404" y="4354119"/>
            <a:ext cx="314643" cy="318100"/>
            <a:chOff x="5748704" y="3408993"/>
            <a:chExt cx="314643" cy="3180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CD146D-D281-4CD6-A461-44E41D915473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E2A5B7E-4D20-42FC-8C13-E19ABA1B5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FE14477-F972-4472-A1EB-5FCCB1ED0D13}"/>
              </a:ext>
            </a:extLst>
          </p:cNvPr>
          <p:cNvGrpSpPr/>
          <p:nvPr/>
        </p:nvGrpSpPr>
        <p:grpSpPr>
          <a:xfrm>
            <a:off x="6254848" y="4354118"/>
            <a:ext cx="314643" cy="318100"/>
            <a:chOff x="5748704" y="2821645"/>
            <a:chExt cx="314643" cy="31809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FE7CA7-0588-4EF8-81A5-08C3338E1556}"/>
                </a:ext>
              </a:extLst>
            </p:cNvPr>
            <p:cNvSpPr/>
            <p:nvPr/>
          </p:nvSpPr>
          <p:spPr>
            <a:xfrm>
              <a:off x="5748704" y="2821645"/>
              <a:ext cx="314643" cy="3180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EBCA0DA-7EDB-47FE-82EE-0045AAC88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2852400"/>
              <a:ext cx="247479" cy="24747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37E1E8-1C81-42DD-AD17-90DF43DE4838}"/>
              </a:ext>
            </a:extLst>
          </p:cNvPr>
          <p:cNvGrpSpPr/>
          <p:nvPr/>
        </p:nvGrpSpPr>
        <p:grpSpPr>
          <a:xfrm>
            <a:off x="5776731" y="4354119"/>
            <a:ext cx="314643" cy="318100"/>
            <a:chOff x="5748704" y="3408993"/>
            <a:chExt cx="314643" cy="3180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46EA90-6B89-49EC-AB3E-3E64B1ADA8EB}"/>
                </a:ext>
              </a:extLst>
            </p:cNvPr>
            <p:cNvSpPr/>
            <p:nvPr/>
          </p:nvSpPr>
          <p:spPr>
            <a:xfrm>
              <a:off x="5748704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489960D-31F7-4C74-9F44-571C7B21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3DAE9E-34EB-4D67-B565-75202A1A9432}"/>
              </a:ext>
            </a:extLst>
          </p:cNvPr>
          <p:cNvGrpSpPr/>
          <p:nvPr/>
        </p:nvGrpSpPr>
        <p:grpSpPr>
          <a:xfrm>
            <a:off x="2653957" y="3250125"/>
            <a:ext cx="314643" cy="318100"/>
            <a:chOff x="5739277" y="3408993"/>
            <a:chExt cx="314643" cy="31809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66A8523-336E-469B-A5B6-44550CCCD7C7}"/>
                </a:ext>
              </a:extLst>
            </p:cNvPr>
            <p:cNvSpPr/>
            <p:nvPr/>
          </p:nvSpPr>
          <p:spPr>
            <a:xfrm>
              <a:off x="5739277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272B679-32E3-4BD4-91CD-25F9C957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3AF4B0-A68D-43AC-AB69-24F3D6039CBC}"/>
              </a:ext>
            </a:extLst>
          </p:cNvPr>
          <p:cNvGrpSpPr/>
          <p:nvPr/>
        </p:nvGrpSpPr>
        <p:grpSpPr>
          <a:xfrm>
            <a:off x="2653957" y="4354119"/>
            <a:ext cx="314643" cy="318100"/>
            <a:chOff x="5739277" y="3408993"/>
            <a:chExt cx="314643" cy="31809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9180EEE-9DAA-4344-A0C5-680D2AEE0788}"/>
                </a:ext>
              </a:extLst>
            </p:cNvPr>
            <p:cNvSpPr/>
            <p:nvPr/>
          </p:nvSpPr>
          <p:spPr>
            <a:xfrm>
              <a:off x="5739277" y="3408993"/>
              <a:ext cx="314643" cy="3180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1218994">
                <a:defRPr/>
              </a:pPr>
              <a:endParaRPr lang="en-US" sz="1467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32D631F-EF92-4BA4-9F15-CFAA76966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782287" y="3439748"/>
              <a:ext cx="247479" cy="247479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02AFFA3-6C4E-47E0-8ECC-BE3A012D0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181" y="87660"/>
            <a:ext cx="1109212" cy="846867"/>
          </a:xfrm>
          <a:prstGeom prst="rect">
            <a:avLst/>
          </a:prstGeom>
        </p:spPr>
      </p:pic>
      <p:sp>
        <p:nvSpPr>
          <p:cNvPr id="74" name="Arrow: Pentagon 21">
            <a:extLst>
              <a:ext uri="{FF2B5EF4-FFF2-40B4-BE49-F238E27FC236}">
                <a16:creationId xmlns:a16="http://schemas.microsoft.com/office/drawing/2014/main" id="{9A335D98-2A83-41EE-91AC-E8D26B5467C3}"/>
              </a:ext>
            </a:extLst>
          </p:cNvPr>
          <p:cNvSpPr/>
          <p:nvPr/>
        </p:nvSpPr>
        <p:spPr>
          <a:xfrm>
            <a:off x="10007600" y="3207558"/>
            <a:ext cx="1690021" cy="1007591"/>
          </a:xfrm>
          <a:prstGeom prst="homePlat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Arrow: Pentagon 23">
            <a:extLst>
              <a:ext uri="{FF2B5EF4-FFF2-40B4-BE49-F238E27FC236}">
                <a16:creationId xmlns:a16="http://schemas.microsoft.com/office/drawing/2014/main" id="{5F76CEDB-C239-4EF5-95B1-822C9E11B7C8}"/>
              </a:ext>
            </a:extLst>
          </p:cNvPr>
          <p:cNvSpPr/>
          <p:nvPr/>
        </p:nvSpPr>
        <p:spPr>
          <a:xfrm>
            <a:off x="10007600" y="4302797"/>
            <a:ext cx="1690021" cy="1007591"/>
          </a:xfrm>
          <a:prstGeom prst="homePlate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22">
              <a:defRPr/>
            </a:pPr>
            <a:endParaRPr lang="en-US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1B14906-D976-4633-A3A7-8BEECFB93A2D}"/>
              </a:ext>
            </a:extLst>
          </p:cNvPr>
          <p:cNvSpPr/>
          <p:nvPr/>
        </p:nvSpPr>
        <p:spPr>
          <a:xfrm>
            <a:off x="10875974" y="1848336"/>
            <a:ext cx="15598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994">
              <a:defRPr/>
            </a:pPr>
            <a:r>
              <a:rPr lang="en-US" sz="13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Study completion</a:t>
            </a:r>
            <a:endParaRPr lang="en-US" sz="1300" b="1" dirty="0">
              <a:solidFill>
                <a:srgbClr val="333333">
                  <a:lumMod val="50000"/>
                </a:srgbClr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E9EE6AE-2809-4FAA-840E-367FE7EF8076}"/>
              </a:ext>
            </a:extLst>
          </p:cNvPr>
          <p:cNvSpPr/>
          <p:nvPr/>
        </p:nvSpPr>
        <p:spPr>
          <a:xfrm>
            <a:off x="9966501" y="2653513"/>
            <a:ext cx="1806196" cy="4821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222">
              <a:defRPr/>
            </a:pPr>
            <a:r>
              <a:rPr lang="en-US" sz="1333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Follow up</a:t>
            </a:r>
          </a:p>
          <a:p>
            <a:pPr defTabSz="914222">
              <a:defRPr/>
            </a:pPr>
            <a:r>
              <a:rPr lang="en-US" sz="1200" i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Month 36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3F8F7F-C538-4053-BB4E-2B5C8C25EB2C}"/>
              </a:ext>
            </a:extLst>
          </p:cNvPr>
          <p:cNvCxnSpPr>
            <a:cxnSpLocks/>
          </p:cNvCxnSpPr>
          <p:nvPr/>
        </p:nvCxnSpPr>
        <p:spPr>
          <a:xfrm>
            <a:off x="11727025" y="2330619"/>
            <a:ext cx="11312" cy="2959449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1AB02-D63B-3647-A7B7-9419B47C0800}"/>
              </a:ext>
            </a:extLst>
          </p:cNvPr>
          <p:cNvSpPr/>
          <p:nvPr/>
        </p:nvSpPr>
        <p:spPr>
          <a:xfrm>
            <a:off x="619689" y="1361962"/>
            <a:ext cx="5314952" cy="619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r>
              <a:rPr lang="en-US" sz="2400" dirty="0">
                <a:solidFill>
                  <a:srgbClr val="FFFFFF"/>
                </a:solidFill>
                <a:latin typeface="Verdan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B5CA0-AB7E-3749-93C1-8E4AB5ECECCF}"/>
              </a:ext>
            </a:extLst>
          </p:cNvPr>
          <p:cNvSpPr/>
          <p:nvPr/>
        </p:nvSpPr>
        <p:spPr>
          <a:xfrm>
            <a:off x="6447737" y="1361962"/>
            <a:ext cx="5314952" cy="6192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4"/>
            <a:r>
              <a:rPr lang="en-US" sz="2400" dirty="0">
                <a:solidFill>
                  <a:srgbClr val="FFFFFF"/>
                </a:solidFill>
                <a:latin typeface="Verdana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DFED4AE-F616-486F-911F-F7BA3AF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Primary Objectives and Endpoints </a:t>
            </a:r>
            <a:endParaRPr lang="en-AU" sz="3733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DB454C-9637-43EE-8DF4-1A36D988D83E}"/>
              </a:ext>
            </a:extLst>
          </p:cNvPr>
          <p:cNvSpPr txBox="1">
            <a:spLocks/>
          </p:cNvSpPr>
          <p:nvPr/>
        </p:nvSpPr>
        <p:spPr>
          <a:xfrm>
            <a:off x="619690" y="1351923"/>
            <a:ext cx="5457383" cy="4500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92000" tIns="144000" rIns="335999" bIns="144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AU" sz="2133" b="1" dirty="0">
                <a:solidFill>
                  <a:srgbClr val="FFFFFF"/>
                </a:solidFill>
              </a:rPr>
              <a:t>Primary Objectives</a:t>
            </a:r>
            <a:br>
              <a:rPr lang="en-AU" sz="1600" b="1" dirty="0">
                <a:solidFill>
                  <a:srgbClr val="FFFFFF"/>
                </a:solidFill>
              </a:rPr>
            </a:br>
            <a:br>
              <a:rPr lang="en-AU" sz="1600" b="1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333333"/>
                </a:solidFill>
              </a:rPr>
              <a:t>To </a:t>
            </a:r>
            <a:r>
              <a:rPr lang="en-US" sz="1600" b="1" dirty="0">
                <a:solidFill>
                  <a:srgbClr val="333333"/>
                </a:solidFill>
              </a:rPr>
              <a:t>evaluate the preventive vaccine efficacy </a:t>
            </a:r>
            <a:r>
              <a:rPr lang="en-US" sz="1600" dirty="0">
                <a:solidFill>
                  <a:srgbClr val="333333"/>
                </a:solidFill>
              </a:rPr>
              <a:t>(VE) for the </a:t>
            </a:r>
            <a:r>
              <a:rPr lang="en-US" sz="1600" b="1" dirty="0">
                <a:solidFill>
                  <a:srgbClr val="333333"/>
                </a:solidFill>
              </a:rPr>
              <a:t>prevention of HIV infection </a:t>
            </a:r>
            <a:r>
              <a:rPr lang="en-US" sz="1600" dirty="0">
                <a:solidFill>
                  <a:srgbClr val="333333"/>
                </a:solidFill>
              </a:rPr>
              <a:t>in HIV-seronegative women residing in sub-Saharan Africa from confirmed HIV-1 infections diagnosed between the Month 7 and Month 24 visits.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b="1" dirty="0">
              <a:solidFill>
                <a:srgbClr val="333333"/>
              </a:solidFill>
            </a:endParaRP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600" b="1" dirty="0">
                <a:solidFill>
                  <a:srgbClr val="333333"/>
                </a:solidFill>
              </a:rPr>
              <a:t>To evaluate the safety and tolerability </a:t>
            </a:r>
            <a:r>
              <a:rPr lang="en-US" sz="1600" dirty="0">
                <a:solidFill>
                  <a:srgbClr val="333333"/>
                </a:solidFill>
              </a:rPr>
              <a:t>of a heterologous regimen for the prevention of HIV infection in HIV-seronegative women.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1E740A-E940-884A-B5DD-113A0E1E7424}"/>
              </a:ext>
            </a:extLst>
          </p:cNvPr>
          <p:cNvSpPr txBox="1">
            <a:spLocks/>
          </p:cNvSpPr>
          <p:nvPr/>
        </p:nvSpPr>
        <p:spPr>
          <a:xfrm>
            <a:off x="6466668" y="1351923"/>
            <a:ext cx="5296021" cy="4500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192000" tIns="144000" rIns="335999" bIns="14400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133" b="1" dirty="0">
                <a:solidFill>
                  <a:srgbClr val="FFFFFF"/>
                </a:solidFill>
              </a:rPr>
              <a:t>Primary Endpoints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600" b="1" dirty="0">
                <a:solidFill>
                  <a:srgbClr val="333333">
                    <a:lumMod val="50000"/>
                  </a:srgbClr>
                </a:solidFill>
              </a:rPr>
              <a:t>Vaccine efficacy </a:t>
            </a:r>
            <a:r>
              <a:rPr lang="en-US" sz="1600" dirty="0">
                <a:solidFill>
                  <a:srgbClr val="333333">
                    <a:lumMod val="50000"/>
                  </a:srgbClr>
                </a:solidFill>
              </a:rPr>
              <a:t>as derived from confirmed HIV-1 infections diagnosed between the Month 7 and Month 24 visits.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dirty="0">
              <a:solidFill>
                <a:srgbClr val="333333">
                  <a:lumMod val="50000"/>
                </a:srgbClr>
              </a:solidFill>
            </a:endParaRP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dirty="0">
              <a:solidFill>
                <a:srgbClr val="333333">
                  <a:lumMod val="50000"/>
                </a:srgbClr>
              </a:solidFill>
            </a:endParaRP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600" dirty="0">
                <a:solidFill>
                  <a:srgbClr val="333333">
                    <a:lumMod val="50000"/>
                  </a:srgbClr>
                </a:solidFill>
              </a:rPr>
              <a:t>Local and systemic reactogenicity after each vaccination.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1600" dirty="0">
                <a:solidFill>
                  <a:srgbClr val="333333">
                    <a:lumMod val="50000"/>
                  </a:srgbClr>
                </a:solidFill>
              </a:rPr>
              <a:t>Serious adverse events, AESIs, and adverse events leading to discontinuation for the entire duration of the study.</a:t>
            </a: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b="1" dirty="0">
              <a:solidFill>
                <a:srgbClr val="333333">
                  <a:lumMod val="50000"/>
                </a:srgbClr>
              </a:solidFill>
            </a:endParaRPr>
          </a:p>
          <a:p>
            <a:pPr defTabSz="609585">
              <a:spcBef>
                <a:spcPts val="0"/>
              </a:spcBef>
              <a:spcAft>
                <a:spcPts val="1600"/>
              </a:spcAft>
              <a:defRPr/>
            </a:pP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E2A2EE-94DA-C541-AE20-79C618A901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181" y="87660"/>
            <a:ext cx="1109212" cy="8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2_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indent="0" algn="ctr" defTabSz="912813" eaLnBrk="0" fontAlgn="auto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kern="0" cap="none" spc="0" normalizeH="0" baseline="0">
            <a:ln>
              <a:noFill/>
            </a:ln>
            <a:solidFill>
              <a:srgbClr val="FFFFFF"/>
            </a:solidFill>
            <a:effectLst/>
            <a:uLnTx/>
            <a:uFillTx/>
            <a:latin typeface="Verdana"/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 – cool palett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Janssen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FD044303-0DDF-9145-8A20-D5E498B50404}" vid="{9EA54E80-F4AE-054A-888F-82A5434FD220}"/>
    </a:ext>
  </a:extLst>
</a:theme>
</file>

<file path=ppt/theme/theme3.xml><?xml version="1.0" encoding="utf-8"?>
<a:theme xmlns:a="http://schemas.openxmlformats.org/drawingml/2006/main" name="Divider Slid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Janssen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FD044303-0DDF-9145-8A20-D5E498B50404}" vid="{18E5FC36-8E70-5944-B91A-87E5738235C0}"/>
    </a:ext>
  </a:extLst>
</a:theme>
</file>

<file path=ppt/theme/theme4.xml><?xml version="1.0" encoding="utf-8"?>
<a:theme xmlns:a="http://schemas.openxmlformats.org/drawingml/2006/main" name="7_Content slide – cool palett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Janssen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FD044303-0DDF-9145-8A20-D5E498B50404}" vid="{9EA54E80-F4AE-054A-888F-82A5434FD220}"/>
    </a:ext>
  </a:extLst>
</a:theme>
</file>

<file path=ppt/theme/theme5.xml><?xml version="1.0" encoding="utf-8"?>
<a:theme xmlns:a="http://schemas.openxmlformats.org/drawingml/2006/main" name="9_Content slide – cool palett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Janssen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FD044303-0DDF-9145-8A20-D5E498B50404}" vid="{9EA54E80-F4AE-054A-888F-82A5434FD22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1508</Words>
  <Application>Microsoft Office PowerPoint</Application>
  <PresentationFormat>Widescreen</PresentationFormat>
  <Paragraphs>445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2_Title slide - horizontal</vt:lpstr>
      <vt:lpstr>Content slide – cool palette</vt:lpstr>
      <vt:lpstr>Divider Slide</vt:lpstr>
      <vt:lpstr>7_Content slide – cool palette</vt:lpstr>
      <vt:lpstr>9_Content slide – cool palette</vt:lpstr>
      <vt:lpstr>PowerPoint Presentation</vt:lpstr>
      <vt:lpstr>Disclosure</vt:lpstr>
      <vt:lpstr>PowerPoint Presentation</vt:lpstr>
      <vt:lpstr>PowerPoint Presentation</vt:lpstr>
      <vt:lpstr>Clinical development plan</vt:lpstr>
      <vt:lpstr>PowerPoint Presentation</vt:lpstr>
      <vt:lpstr>PowerPoint Presentation</vt:lpstr>
      <vt:lpstr>IMBOKODO - Study design</vt:lpstr>
      <vt:lpstr>Primary Objectives and Endpoints </vt:lpstr>
      <vt:lpstr>Clinical development plan</vt:lpstr>
      <vt:lpstr>PowerPoint Presentation</vt:lpstr>
      <vt:lpstr>MOSAICO - Study design</vt:lpstr>
      <vt:lpstr>Primary Objective and Endpoint </vt:lpstr>
      <vt:lpstr>Secondary Objectives</vt:lpstr>
      <vt:lpstr>Main inclusion criteria</vt:lpstr>
      <vt:lpstr>Main exclusion criteria</vt:lpstr>
      <vt:lpstr>HIV prevention in the study</vt:lpstr>
      <vt:lpstr>Global site distribution</vt:lpstr>
      <vt:lpstr>Overview of Study Evaluations</vt:lpstr>
      <vt:lpstr>Efficacy Evaluations</vt:lpstr>
      <vt:lpstr>Participant Reported Outcomes</vt:lpstr>
      <vt:lpstr>Evaluation HIV infected individuals</vt:lpstr>
      <vt:lpstr>PowerPoint Presentation</vt:lpstr>
      <vt:lpstr>HPX3002/HVTN 706 Protocol Team Acknowledgements</vt:lpstr>
      <vt:lpstr>HPX3002/HVTN 706 Protocol Team Acknowledgements</vt:lpstr>
      <vt:lpstr>HPX3002/HVTN 706  Acknowledgements</vt:lpstr>
      <vt:lpstr>Acknowledgements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Corina Ramers-Verhoeven [CRXNL]</dc:creator>
  <cp:lastModifiedBy>Spinosa, Sabrina  [CRXNL]</cp:lastModifiedBy>
  <cp:revision>17</cp:revision>
  <dcterms:created xsi:type="dcterms:W3CDTF">2019-07-17T12:07:10Z</dcterms:created>
  <dcterms:modified xsi:type="dcterms:W3CDTF">2019-07-21T02:37:02Z</dcterms:modified>
</cp:coreProperties>
</file>